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4"/>
  </p:sldMasterIdLst>
  <p:notesMasterIdLst>
    <p:notesMasterId r:id="rId42"/>
  </p:notesMasterIdLst>
  <p:handoutMasterIdLst>
    <p:handoutMasterId r:id="rId43"/>
  </p:handoutMasterIdLst>
  <p:sldIdLst>
    <p:sldId id="257" r:id="rId5"/>
    <p:sldId id="258" r:id="rId6"/>
    <p:sldId id="259" r:id="rId7"/>
    <p:sldId id="260" r:id="rId8"/>
    <p:sldId id="261" r:id="rId9"/>
    <p:sldId id="282" r:id="rId10"/>
    <p:sldId id="291" r:id="rId11"/>
    <p:sldId id="292" r:id="rId12"/>
    <p:sldId id="293" r:id="rId13"/>
    <p:sldId id="296" r:id="rId14"/>
    <p:sldId id="297" r:id="rId15"/>
    <p:sldId id="300" r:id="rId16"/>
    <p:sldId id="298" r:id="rId17"/>
    <p:sldId id="301" r:id="rId18"/>
    <p:sldId id="262" r:id="rId19"/>
    <p:sldId id="302" r:id="rId20"/>
    <p:sldId id="294" r:id="rId21"/>
    <p:sldId id="263" r:id="rId22"/>
    <p:sldId id="264" r:id="rId23"/>
    <p:sldId id="265" r:id="rId24"/>
    <p:sldId id="266" r:id="rId25"/>
    <p:sldId id="267" r:id="rId26"/>
    <p:sldId id="268" r:id="rId27"/>
    <p:sldId id="269" r:id="rId28"/>
    <p:sldId id="270" r:id="rId29"/>
    <p:sldId id="295" r:id="rId30"/>
    <p:sldId id="271" r:id="rId31"/>
    <p:sldId id="272" r:id="rId32"/>
    <p:sldId id="273" r:id="rId33"/>
    <p:sldId id="274" r:id="rId34"/>
    <p:sldId id="275" r:id="rId35"/>
    <p:sldId id="276" r:id="rId36"/>
    <p:sldId id="277" r:id="rId37"/>
    <p:sldId id="278" r:id="rId38"/>
    <p:sldId id="279" r:id="rId39"/>
    <p:sldId id="280" r:id="rId40"/>
    <p:sldId id="299" r:id="rId4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6" d="100"/>
          <a:sy n="86" d="100"/>
        </p:scale>
        <p:origin x="562" y="67"/>
      </p:cViewPr>
      <p:guideLst/>
    </p:cSldViewPr>
  </p:slideViewPr>
  <p:notesTextViewPr>
    <p:cViewPr>
      <p:scale>
        <a:sx n="1" d="1"/>
        <a:sy n="1" d="1"/>
      </p:scale>
      <p:origin x="0" y="0"/>
    </p:cViewPr>
  </p:notesTextViewPr>
  <p:notesViewPr>
    <p:cSldViewPr snapToGrid="0">
      <p:cViewPr varScale="1">
        <p:scale>
          <a:sx n="83" d="100"/>
          <a:sy n="83" d="100"/>
        </p:scale>
        <p:origin x="2406"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4560B6B-963E-45AD-B18D-9DA3469D83C9}" type="datetimeFigureOut">
              <a:rPr lang="en-US" smtClean="0"/>
              <a:t>8/21/2023</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9B61BEE-A6B4-49DE-8859-2A55F155C514}" type="slidenum">
              <a:rPr lang="en-US" smtClean="0"/>
              <a:t>‹#›</a:t>
            </a:fld>
            <a:endParaRPr lang="en-US"/>
          </a:p>
        </p:txBody>
      </p:sp>
    </p:spTree>
    <p:extLst>
      <p:ext uri="{BB962C8B-B14F-4D97-AF65-F5344CB8AC3E}">
        <p14:creationId xmlns:p14="http://schemas.microsoft.com/office/powerpoint/2010/main" val="3784930815"/>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8-10T10:35:47.581"/>
    </inkml:context>
    <inkml:brush xml:id="br0">
      <inkml:brushProperty name="width" value="0.035" units="cm"/>
      <inkml:brushProperty name="height" value="0.035" units="cm"/>
      <inkml:brushProperty name="color" value="#E71224"/>
    </inkml:brush>
  </inkml:definitions>
  <inkml:trace contextRef="#ctx0" brushRef="#br0">45 0 24575,'-10'0'0,"-3"10"0,1-2 0,3-3-8191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8-10T10:36:02.336"/>
    </inkml:context>
    <inkml:brush xml:id="br0">
      <inkml:brushProperty name="width" value="0.035" units="cm"/>
      <inkml:brushProperty name="height" value="0.035" units="cm"/>
      <inkml:brushProperty name="color" value="#E71224"/>
    </inkml:brush>
  </inkml:definitions>
  <inkml:trace contextRef="#ctx0" brushRef="#br0">347 145 24575,'-10'0'0,"1"1"0,-1 1 0,0-1 0,1 2 0,-1-1 0,1 1 0,-1 1 0,1-1 0,0 2 0,1-1 0,-1 1 0,-8 7 0,-4 4 0,1 1 0,1 0 0,-24 29 0,31-32 0,0 1 0,1 1 0,0 0 0,1 0 0,1 1 0,1 0 0,0 1 0,1 0 0,1 0 0,1 0 0,1 1 0,0 0 0,1-1 0,0 31 0,2-19 0,1 1 0,1-1 0,6 32 0,-5-50 0,1 0 0,0-1 0,1 0 0,0 0 0,1 0 0,0 0 0,0-1 0,1 1 0,1-1 0,0-1 0,8 10 0,37 30 0,-33-32 0,28 32 0,-12-3 0,-24-29 0,1-1 0,1-1 0,0 0 0,1 0 0,31 23 0,-25-24 0,0-1 0,2 0 0,-1-2 0,1-1 0,1 0 0,0-2 0,0-1 0,1 0 0,0-2 0,24 2 0,-8-4 0,-1 2 0,0 1 0,0 2 0,0 2 0,43 18 0,-45-12 0,1-2 0,0-1 0,1-2 0,0-1 0,66 6 0,17-11 0,-103-5 0,0-2 0,0 0 0,0-1 0,25-7 0,8-7 0,-5 2 0,0 2 0,86-14 0,98-12 0,-52 6 0,-151 29 0,-1-1 0,50-17 0,-61 16 0,-1 0 0,0-2 0,0 0 0,-1 0 0,0-1 0,17-16 0,42-34 0,-27 22 0,45-46 0,-70 61 0,0 2 0,-2-2 0,21-29 0,-34 42 0,0 0 0,-1-1 0,-1 1 0,1-1 0,-2 0 0,1-1 0,-1 1 0,-1-1 0,2-17 0,-3 19 0,-1 0 0,0 0 0,0-1 0,-1 1 0,-1 0 0,1 0 0,-1-1 0,-1 2 0,0-1 0,0 0 0,-1 0 0,0 1 0,0 0 0,-7-9 0,-3-3 0,-2 1 0,0 1 0,-1 1 0,-26-21 0,-167-137 0,186 158 0,-38-23 0,35 24 0,-28-21 0,44 29 0,0 0 0,-1 1 0,0 1 0,-1 0 0,0 0 0,-13-3 0,-84-19 0,53 16 0,-157-41 0,163 41 0,0 3 0,0 1 0,-58 0 0,-160 9 0,127 2 0,80-3 0,1 3 0,-1 3 0,2 3 0,-66 17 0,78-13 0,0-3 0,-78 8 0,105-17-455,1 1 0,-36 8 0,21 2-6371</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8-10T10:36:07.009"/>
    </inkml:context>
    <inkml:brush xml:id="br0">
      <inkml:brushProperty name="width" value="0.035" units="cm"/>
      <inkml:brushProperty name="height" value="0.035" units="cm"/>
      <inkml:brushProperty name="color" value="#E71224"/>
    </inkml:brush>
  </inkml:definitions>
  <inkml:trace contextRef="#ctx0" brushRef="#br0">209 255 24575,'0'8'0,"-1"1"0,0-1 0,0 1 0,-1-1 0,0 0 0,-1 0 0,0 0 0,-6 13 0,-4 3 0,-23 30 0,-6 12 0,38-60 0,-47 99 0,45-91 0,1 1 0,1-1 0,0 1 0,1 0 0,-2 25 0,5-24 0,0-1 0,1 0 0,0 0 0,1 1 0,1-1 0,0-1 0,1 1 0,1 0 0,0-1 0,1 0 0,1 0 0,0-1 0,1 1 0,0-2 0,1 1 0,0-1 0,1 0 0,0-1 0,1 0 0,24 18 0,29 15 0,115 60 0,9 4 0,79 76 0,-247-170 0,0-1 0,0-1 0,1-1 0,0-1 0,1 0 0,1-2 0,-1-1 0,1-1 0,0 0 0,1-2 0,27 2 0,213-9 0,-104-2 0,-102 3 0,-1-3 0,0-2 0,107-27 0,62-25 0,-149 39 0,54-16 0,-109 28 0,0-1 0,0 0 0,37-24 0,-21 3 0,0-1 0,-2-2 0,63-75 0,-44 48 0,-44 48 0,-1 0 0,0-1 0,0 0 0,-1-1 0,-1 0 0,-1 0 0,0 0 0,0-1 0,-2 0 0,1-1 0,-2 1 0,0-1 0,-1 0 0,1-29 0,-4 33 0,0-1 0,-1 1 0,0-1 0,-1 1 0,0 0 0,-1 0 0,-1 0 0,0 0 0,0 0 0,-1 1 0,-1 0 0,0 0 0,-14-20 0,7 16 0,1 0 0,-2 1 0,0 0 0,-1 1 0,0 1 0,-1 0 0,0 1 0,-23-11 0,5 1 0,0-1 0,-34-30 0,44 33 0,0 0 0,-1 2 0,-1 0 0,-1 2 0,-32-14 0,-21 4 0,-163-30 0,0 2 0,-40-30 0,226 71 0,-62-6 0,-22-4 0,74 9 0,-134-6 0,-71 18 0,138 3 0,94-2 0,1 2 0,-62 11 0,86-10 0,0 1 0,0 0 0,0 1 0,1 1 0,0 0 0,0 1 0,0 1 0,1 0 0,-19 15 0,0 2 0,17-14 0,0 0 0,-15 17 0,27-25 0,0 1 0,0-1 0,1 0 0,-1 1 0,1 0 0,0-1 0,0 1 0,0 0 0,1 0 0,-1 0 0,1 0 0,0 0 0,0 0 0,-1 8 0,3-6-49,0-1 1,1 1-1,-1-1 0,1 1 0,0-1 0,1 0 1,-1 0-1,1 0 0,0 0 0,0 0 0,0-1 1,1 1-1,5 4 0,-3-1-633,20 23-6144</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8-10T10:36:15.677"/>
    </inkml:context>
    <inkml:brush xml:id="br0">
      <inkml:brushProperty name="width" value="0.035" units="cm"/>
      <inkml:brushProperty name="height" value="0.035" units="cm"/>
      <inkml:brushProperty name="color" value="#E71224"/>
    </inkml:brush>
  </inkml:definitions>
  <inkml:trace contextRef="#ctx0" brushRef="#br0">2038 202 24575,'-1414'0'0,"1387"0"0,1 1 0,-42 7 0,55-5 0,1 0 0,0 1 0,0 0 0,0 1 0,1 0 0,-1 1 0,-14 10 0,10-4 0,0 0 0,1 1 0,1 1 0,0 1 0,1 0 0,-12 18 0,-57 105 0,69-114 0,-8 15 0,2 0 0,2 2 0,1 0 0,3 0 0,1 2 0,2-1 0,-5 47 0,14-64 0,0 1 0,2-1 0,1 0 0,1 1 0,1-1 0,1 0 0,1-1 0,2 1 0,0-1 0,1-1 0,2 0 0,0 0 0,19 27 0,2-4 0,2-1 0,3-1 0,1-3 0,79 68 0,-98-93 0,1-2 0,1 0 0,0-1 0,1-1 0,1-1 0,24 9 0,146 36 0,-104-33 0,-11-2 0,2-3 0,0-4 0,1-4 0,95 1 0,596-16 0,-727 4 0,0-1 0,-1-2 0,1-1 0,-1-3 0,-1-2 0,45-16 0,-78 22 0,0-1 0,0 0 0,0 0 0,0-1 0,-1-1 0,12-9 0,42-49 0,-8 7 0,35-16 0,-65 55 0,0-2 0,0 0 0,-2-1 0,35-45 0,-52 58 0,65-100 0,-64 95 0,-1 0 0,0 0 0,0-1 0,-2 1 0,0-1 0,4-23 0,-3-43 0,-3 0 0,-9-82 0,5 141 0,-1-1 0,-2 1 0,0 0 0,-1 0 0,-2 0 0,0 1 0,-1 0 0,-21-34 0,-5 0 0,-74-89 0,-130-143 0,234 281 0,0 0 0,-1 1 0,0-1 0,1 1 0,-2 1 0,1-1 0,0 1 0,-1 0 0,0 0 0,0 1 0,0 0 0,-10-2 0,-5 0 0,0 1 0,-1 1 0,-29 0 0,-519 7-523,-5 38-1603,-198 30 1630,694-63 138,2 3-1,0 4 1,-79 26-1,86-18-3253</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8-10T10:36:27.824"/>
    </inkml:context>
    <inkml:brush xml:id="br0">
      <inkml:brushProperty name="width" value="0.035" units="cm"/>
      <inkml:brushProperty name="height" value="0.035" units="cm"/>
      <inkml:brushProperty name="color" value="#E71224"/>
    </inkml:brush>
  </inkml:definitions>
  <inkml:trace contextRef="#ctx0" brushRef="#br0">1416 1050 24575,'-10'0'0,"-105"3"0,95-1 0,1 1 0,-1 0 0,-33 12 0,17-2 0,-52 26 0,77-34 0,1 1 0,0 0 0,1 1 0,-1 0 0,1 1 0,1 0 0,-1 0 0,1 1 0,-9 13 0,2 1 0,0 1 0,2 0 0,0 1 0,2 1 0,1 0 0,1 1 0,-9 42 0,12-34 0,-11 87 0,13-93 0,-1 1 0,-14 44 0,10-42 0,-10 61 0,12 7 0,9 179 0,0-266 0,0 0 0,0-1 0,1 1 0,0-1 0,1 0 0,1 0 0,0-1 0,11 20 0,6 2 0,36 45 0,-37-53 0,2 4 0,2-1 0,52 45 0,-59-58 0,1 0 0,1-2 0,1-1 0,0 0 0,36 14 0,-19-12 0,0-2 0,59 10 0,-73-18 0,0-2 0,1 0 0,-1-2 0,0 0 0,34-6 0,114-26 0,-91 20 0,-1-3 0,0-4 0,-1-3 0,77-34 0,-95 34 0,78-19 0,-7 3 0,-110 30 0,-1-2 0,0-1 0,35-23 0,3-2 0,-32 21 0,10-5 0,-1-1 0,54-41 0,-39 19 0,79-69 0,-102 84 0,0 0 0,31-44 0,-23 21 0,32-60 0,-55 86 0,-2 0 0,0 0 0,-2-1 0,13-52 0,-5-8 0,17-106 0,-32 169 0,-1-1 0,-1 0 0,-1 0 0,-1 0 0,-1 1 0,-7-28 0,-4 1 0,-3-1 0,-2 2 0,-1 1 0,-36-60 0,35 73 0,-1 2 0,-2 1 0,-2 0 0,0 2 0,-2 1 0,-40-32 0,-158-119 0,175 143 0,-1 2 0,-2 2 0,-64-28 0,-19-11 0,-36-18 0,136 74 0,0 2 0,-73-17 0,-30-9 0,103 27 0,0 2 0,-1 2 0,-62-8 0,18 14 0,1 3 0,0 4 0,-1 4 0,-129 29 0,171-27 0,0 2 0,1 2 0,1 1 0,1 2 0,0 2 0,1 1 0,1 2 0,1 2 0,-48 41 0,-47 43 0,72-63 0,1 3 0,-96 108 0,109-99 0,4 2 0,2 1 0,2 1 0,4 3 0,-46 127 0,68-165 0,-1 0 0,-27 48 0,30-62 0,2 1 0,-1 0 0,1 0 0,1 0 0,1 1 0,0-1 0,0 1 0,1 0 0,1 0 0,0-1 0,1 1 0,1 0 0,0 0 0,4 17 0,-4-27-5,0-1 0,0 0 0,0 1 0,1-1 0,-1 0 0,1 0 0,0 0 0,0 0 0,0 0 0,0 0 0,0 0 0,1-1 0,-1 1 0,1-1 0,5 4 0,-3-2 27,1-1 0,0-1 1,0 1-1,0-1 0,0 0 0,0 0 1,0-1-1,8 2 0,9-2-393,-1 0-1,1-1 1,40-6 0,-9-1-6455</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8D2A0D-6B45-4215-8A49-D14849101A69}" type="datetimeFigureOut">
              <a:rPr lang="en-US" smtClean="0"/>
              <a:t>8/21/2023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E6A182-AF03-4CC8-94DC-C0726DF52A64}" type="slidenum">
              <a:rPr lang="en-US" smtClean="0"/>
              <a:t>‹#›</a:t>
            </a:fld>
            <a:endParaRPr lang="en-US"/>
          </a:p>
        </p:txBody>
      </p:sp>
    </p:spTree>
    <p:extLst>
      <p:ext uri="{BB962C8B-B14F-4D97-AF65-F5344CB8AC3E}">
        <p14:creationId xmlns:p14="http://schemas.microsoft.com/office/powerpoint/2010/main" val="33036401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6E6A182-AF03-4CC8-94DC-C0726DF52A64}" type="slidenum">
              <a:rPr lang="en-US" smtClean="0"/>
              <a:t>1</a:t>
            </a:fld>
            <a:endParaRPr lang="en-US"/>
          </a:p>
        </p:txBody>
      </p:sp>
    </p:spTree>
    <p:extLst>
      <p:ext uri="{BB962C8B-B14F-4D97-AF65-F5344CB8AC3E}">
        <p14:creationId xmlns:p14="http://schemas.microsoft.com/office/powerpoint/2010/main" val="1337753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p>
            <a:fld id="{8AE1E626-6EB7-4D9A-AD4A-B54D1684CAD1}" type="datetime1">
              <a:rPr lang="en-US" smtClean="0"/>
              <a:t>8/21/2023</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401CF334-2D5C-4859-84A6-CA7E6E43FAEB}" type="slidenum">
              <a:rPr lang="en-US" smtClean="0"/>
              <a:t>‹#›</a:t>
            </a:fld>
            <a:endParaRPr lang="en-US"/>
          </a:p>
        </p:txBody>
      </p:sp>
      <p:sp>
        <p:nvSpPr>
          <p:cNvPr id="9" name="Subtitle 8"/>
          <p:cNvSpPr>
            <a:spLocks noGrp="1"/>
          </p:cNvSpPr>
          <p:nvPr>
            <p:ph type="subTitle" idx="1"/>
          </p:nvPr>
        </p:nvSpPr>
        <p:spPr>
          <a:xfrm>
            <a:off x="562707" y="2320335"/>
            <a:ext cx="8534400" cy="1752600"/>
          </a:xfrm>
        </p:spPr>
        <p:txBody>
          <a:bodyPr/>
          <a:lstStyle>
            <a:lvl1pPr marL="0" indent="0" algn="l">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8" name="Title 7"/>
          <p:cNvSpPr>
            <a:spLocks noGrp="1"/>
          </p:cNvSpPr>
          <p:nvPr>
            <p:ph type="ctrTitle"/>
          </p:nvPr>
        </p:nvSpPr>
        <p:spPr>
          <a:xfrm>
            <a:off x="562707" y="288339"/>
            <a:ext cx="109728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lgn="l">
              <a:defRPr sz="4800" b="1" cap="all" baseline="0">
                <a:ln w="6350">
                  <a:noFill/>
                </a:ln>
                <a:solidFill>
                  <a:schemeClr val="accent2"/>
                </a:solidFill>
                <a:effectLst>
                  <a:outerShdw blurRad="127000" dist="200000" dir="2700000" algn="tl" rotWithShape="0">
                    <a:srgbClr val="000000">
                      <a:alpha val="30000"/>
                    </a:srgbClr>
                  </a:outerShdw>
                </a:effectLst>
              </a:defRPr>
            </a:lvl1pPr>
          </a:lstStyle>
          <a:p>
            <a:r>
              <a:rPr kumimoji="0" lang="en-US"/>
              <a:t>Click to edit Master title style</a:t>
            </a:r>
            <a:endParaRPr kumimoji="0" lang="en-US" dirty="0"/>
          </a:p>
        </p:txBody>
      </p:sp>
    </p:spTree>
    <p:extLst>
      <p:ext uri="{BB962C8B-B14F-4D97-AF65-F5344CB8AC3E}">
        <p14:creationId xmlns:p14="http://schemas.microsoft.com/office/powerpoint/2010/main" val="2386028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9932EDF-E99E-4C68-AFCB-7A835B309D6D}" type="datetime1">
              <a:rPr lang="en-US" smtClean="0"/>
              <a:t>8/21/2023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 name="Title 1"/>
          <p:cNvSpPr>
            <a:spLocks noGrp="1"/>
          </p:cNvSpPr>
          <p:nvPr>
            <p:ph type="title"/>
          </p:nvPr>
        </p:nvSpPr>
        <p:spPr/>
        <p:txBody>
          <a:bodyPr/>
          <a:lstStyle/>
          <a:p>
            <a:r>
              <a:rPr kumimoji="0" lang="en-US"/>
              <a:t>Click to edit Master title style</a:t>
            </a:r>
            <a:endParaRPr kumimoji="0" lang="en-US" dirty="0"/>
          </a:p>
        </p:txBody>
      </p:sp>
    </p:spTree>
    <p:extLst>
      <p:ext uri="{BB962C8B-B14F-4D97-AF65-F5344CB8AC3E}">
        <p14:creationId xmlns:p14="http://schemas.microsoft.com/office/powerpoint/2010/main" val="22033617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F82D85F-A551-4C69-800A-8CFFA2306A88}" type="datetime1">
              <a:rPr lang="en-US" smtClean="0"/>
              <a:t>8/21/2023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 name="Vertical Title 1"/>
          <p:cNvSpPr>
            <a:spLocks noGrp="1"/>
          </p:cNvSpPr>
          <p:nvPr>
            <p:ph type="title" orient="vert"/>
          </p:nvPr>
        </p:nvSpPr>
        <p:spPr>
          <a:xfrm>
            <a:off x="8839200" y="274639"/>
            <a:ext cx="2743200" cy="5851525"/>
          </a:xfrm>
        </p:spPr>
        <p:txBody>
          <a:bodyPr vert="eaVert"/>
          <a:lstStyle/>
          <a:p>
            <a:r>
              <a:rPr kumimoji="0" lang="en-US"/>
              <a:t>Click to edit Master title style</a:t>
            </a:r>
          </a:p>
        </p:txBody>
      </p:sp>
    </p:spTree>
    <p:extLst>
      <p:ext uri="{BB962C8B-B14F-4D97-AF65-F5344CB8AC3E}">
        <p14:creationId xmlns:p14="http://schemas.microsoft.com/office/powerpoint/2010/main" val="643518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BD24A36-10EA-4DE5-9251-C62AA44714D2}" type="datetime1">
              <a:rPr lang="en-US" smtClean="0"/>
              <a:t>8/21/2023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 name="Title 1"/>
          <p:cNvSpPr>
            <a:spLocks noGrp="1"/>
          </p:cNvSpPr>
          <p:nvPr>
            <p:ph type="title"/>
          </p:nvPr>
        </p:nvSpPr>
        <p:spPr/>
        <p:txBody>
          <a:bodyPr/>
          <a:lstStyle/>
          <a:p>
            <a:r>
              <a:rPr kumimoji="0" lang="en-US"/>
              <a:t>Click to edit Master title style</a:t>
            </a:r>
          </a:p>
        </p:txBody>
      </p:sp>
    </p:spTree>
    <p:extLst>
      <p:ext uri="{BB962C8B-B14F-4D97-AF65-F5344CB8AC3E}">
        <p14:creationId xmlns:p14="http://schemas.microsoft.com/office/powerpoint/2010/main" val="9201580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5E95A85-13CC-45EA-B1A6-5B8E77AB646B}" type="datetime1">
              <a:rPr lang="en-US" smtClean="0"/>
              <a:t>8/21/2023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566400" y="6416676"/>
            <a:ext cx="1016000" cy="365125"/>
          </a:xfrm>
        </p:spPr>
        <p:txBody>
          <a:bodyPr/>
          <a:lstStyle/>
          <a:p>
            <a:fld id="{401CF334-2D5C-4859-84A6-CA7E6E43FAEB}" type="slidenum">
              <a:rPr lang="en-US" smtClean="0"/>
              <a:t>‹#›</a:t>
            </a:fld>
            <a:endParaRPr lang="en-US"/>
          </a:p>
        </p:txBody>
      </p:sp>
      <p:sp>
        <p:nvSpPr>
          <p:cNvPr id="8" name="Subtitle 8"/>
          <p:cNvSpPr>
            <a:spLocks noGrp="1"/>
          </p:cNvSpPr>
          <p:nvPr>
            <p:ph type="subTitle" idx="1"/>
          </p:nvPr>
        </p:nvSpPr>
        <p:spPr>
          <a:xfrm>
            <a:off x="562707" y="2320335"/>
            <a:ext cx="8534400" cy="1752600"/>
          </a:xfrm>
        </p:spPr>
        <p:txBody>
          <a:bodyPr/>
          <a:lstStyle>
            <a:lvl1pPr marL="0" indent="0" algn="l">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7" name="Title 7"/>
          <p:cNvSpPr>
            <a:spLocks noGrp="1"/>
          </p:cNvSpPr>
          <p:nvPr>
            <p:ph type="ctrTitle"/>
          </p:nvPr>
        </p:nvSpPr>
        <p:spPr>
          <a:xfrm>
            <a:off x="562707" y="288339"/>
            <a:ext cx="109728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lgn="l">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a:t>Click to edit Master title style</a:t>
            </a:r>
            <a:endParaRPr kumimoji="0" lang="en-US" dirty="0"/>
          </a:p>
        </p:txBody>
      </p:sp>
    </p:spTree>
    <p:extLst>
      <p:ext uri="{BB962C8B-B14F-4D97-AF65-F5344CB8AC3E}">
        <p14:creationId xmlns:p14="http://schemas.microsoft.com/office/powerpoint/2010/main" val="42263355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4B71815-F531-4787-BA2A-626422C133AD}" type="datetime1">
              <a:rPr lang="en-US" smtClean="0"/>
              <a:t>8/21/2023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1CF334-2D5C-4859-84A6-CA7E6E43FAEB}" type="slidenum">
              <a:rPr lang="en-US" smtClean="0"/>
              <a:t>‹#›</a:t>
            </a:fld>
            <a:endParaRPr lang="en-US"/>
          </a:p>
        </p:txBody>
      </p:sp>
      <p:sp>
        <p:nvSpPr>
          <p:cNvPr id="4" name="Content Placeholder 3"/>
          <p:cNvSpPr>
            <a:spLocks noGrp="1"/>
          </p:cNvSpPr>
          <p:nvPr>
            <p:ph sz="half" idx="2"/>
          </p:nvPr>
        </p:nvSpPr>
        <p:spPr>
          <a:xfrm>
            <a:off x="6197600" y="1600201"/>
            <a:ext cx="53848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3" name="Content Placeholder 2"/>
          <p:cNvSpPr>
            <a:spLocks noGrp="1"/>
          </p:cNvSpPr>
          <p:nvPr>
            <p:ph sz="half" idx="1"/>
          </p:nvPr>
        </p:nvSpPr>
        <p:spPr>
          <a:xfrm>
            <a:off x="609600" y="1600201"/>
            <a:ext cx="53848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 name="Title 1"/>
          <p:cNvSpPr>
            <a:spLocks noGrp="1"/>
          </p:cNvSpPr>
          <p:nvPr>
            <p:ph type="title"/>
          </p:nvPr>
        </p:nvSpPr>
        <p:spPr/>
        <p:txBody>
          <a:bodyPr/>
          <a:lstStyle/>
          <a:p>
            <a:r>
              <a:rPr kumimoji="0" lang="en-US"/>
              <a:t>Click to edit Master title style</a:t>
            </a:r>
          </a:p>
        </p:txBody>
      </p:sp>
    </p:spTree>
    <p:extLst>
      <p:ext uri="{BB962C8B-B14F-4D97-AF65-F5344CB8AC3E}">
        <p14:creationId xmlns:p14="http://schemas.microsoft.com/office/powerpoint/2010/main" val="33183838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56C4885B-3C5C-43BB-9862-47948E5DF551}" type="datetime1">
              <a:rPr lang="en-US" smtClean="0"/>
              <a:t>8/21/2023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01CF334-2D5C-4859-84A6-CA7E6E43FAEB}" type="slidenum">
              <a:rPr lang="en-US" smtClean="0"/>
              <a:t>‹#›</a:t>
            </a:fld>
            <a:endParaRPr lang="en-US"/>
          </a:p>
        </p:txBody>
      </p:sp>
      <p:sp>
        <p:nvSpPr>
          <p:cNvPr id="6" name="Content Placeholder 5"/>
          <p:cNvSpPr>
            <a:spLocks noGrp="1"/>
          </p:cNvSpPr>
          <p:nvPr>
            <p:ph sz="quarter" idx="4"/>
          </p:nvPr>
        </p:nvSpPr>
        <p:spPr>
          <a:xfrm>
            <a:off x="6193368" y="2362201"/>
            <a:ext cx="5389033"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Text Placeholder 3"/>
          <p:cNvSpPr>
            <a:spLocks noGrp="1"/>
          </p:cNvSpPr>
          <p:nvPr>
            <p:ph type="body" sz="half" idx="3"/>
          </p:nvPr>
        </p:nvSpPr>
        <p:spPr>
          <a:xfrm>
            <a:off x="6193368" y="1535113"/>
            <a:ext cx="5389033"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609600" y="2362201"/>
            <a:ext cx="5386917"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3" name="Text Placeholder 2"/>
          <p:cNvSpPr>
            <a:spLocks noGrp="1"/>
          </p:cNvSpPr>
          <p:nvPr>
            <p:ph type="body" idx="1"/>
          </p:nvPr>
        </p:nvSpPr>
        <p:spPr>
          <a:xfrm>
            <a:off x="609600" y="1535113"/>
            <a:ext cx="5386917"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2" name="Title 1"/>
          <p:cNvSpPr>
            <a:spLocks noGrp="1"/>
          </p:cNvSpPr>
          <p:nvPr>
            <p:ph type="title"/>
          </p:nvPr>
        </p:nvSpPr>
        <p:spPr>
          <a:xfrm>
            <a:off x="609600" y="273050"/>
            <a:ext cx="10972800" cy="1143000"/>
          </a:xfrm>
        </p:spPr>
        <p:txBody>
          <a:bodyPr anchor="ctr"/>
          <a:lstStyle>
            <a:lvl1pPr>
              <a:defRPr/>
            </a:lvl1pPr>
          </a:lstStyle>
          <a:p>
            <a:r>
              <a:rPr kumimoji="0" lang="en-US"/>
              <a:t>Click to edit Master title style</a:t>
            </a:r>
          </a:p>
        </p:txBody>
      </p:sp>
    </p:spTree>
    <p:extLst>
      <p:ext uri="{BB962C8B-B14F-4D97-AF65-F5344CB8AC3E}">
        <p14:creationId xmlns:p14="http://schemas.microsoft.com/office/powerpoint/2010/main" val="27418442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9703B6AF-AB61-4D8E-B7B7-705C5ACEBBCC}" type="datetime1">
              <a:rPr lang="en-US" smtClean="0"/>
              <a:t>8/21/2023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01CF334-2D5C-4859-84A6-CA7E6E43FAEB}" type="slidenum">
              <a:rPr lang="en-US" smtClean="0"/>
              <a:t>‹#›</a:t>
            </a:fld>
            <a:endParaRPr lang="en-US"/>
          </a:p>
        </p:txBody>
      </p:sp>
      <p:sp>
        <p:nvSpPr>
          <p:cNvPr id="2" name="Title 1"/>
          <p:cNvSpPr>
            <a:spLocks noGrp="1"/>
          </p:cNvSpPr>
          <p:nvPr>
            <p:ph type="title"/>
          </p:nvPr>
        </p:nvSpPr>
        <p:spPr/>
        <p:txBody>
          <a:bodyPr/>
          <a:lstStyle/>
          <a:p>
            <a:r>
              <a:rPr kumimoji="0" lang="en-US"/>
              <a:t>Click to edit Master title style</a:t>
            </a:r>
          </a:p>
        </p:txBody>
      </p:sp>
    </p:spTree>
    <p:extLst>
      <p:ext uri="{BB962C8B-B14F-4D97-AF65-F5344CB8AC3E}">
        <p14:creationId xmlns:p14="http://schemas.microsoft.com/office/powerpoint/2010/main" val="17932082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B3EC9A-B094-4092-8061-75D86CB34931}" type="datetime1">
              <a:rPr lang="en-US" smtClean="0"/>
              <a:t>8/21/2023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01CF334-2D5C-4859-84A6-CA7E6E43FAEB}" type="slidenum">
              <a:rPr lang="en-US" smtClean="0"/>
              <a:t>‹#›</a:t>
            </a:fld>
            <a:endParaRPr lang="en-US"/>
          </a:p>
        </p:txBody>
      </p:sp>
    </p:spTree>
    <p:extLst>
      <p:ext uri="{BB962C8B-B14F-4D97-AF65-F5344CB8AC3E}">
        <p14:creationId xmlns:p14="http://schemas.microsoft.com/office/powerpoint/2010/main" val="4077768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64E1AEED-2323-4359-853E-316DF6600362}" type="datetime1">
              <a:rPr lang="en-US" smtClean="0"/>
              <a:t>8/21/2023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1CF334-2D5C-4859-84A6-CA7E6E43FAEB}" type="slidenum">
              <a:rPr lang="en-US" smtClean="0"/>
              <a:t>‹#›</a:t>
            </a:fld>
            <a:endParaRPr lang="en-US"/>
          </a:p>
        </p:txBody>
      </p:sp>
      <p:sp>
        <p:nvSpPr>
          <p:cNvPr id="4" name="Content Placeholder 3"/>
          <p:cNvSpPr>
            <a:spLocks noGrp="1"/>
          </p:cNvSpPr>
          <p:nvPr>
            <p:ph sz="half" idx="1"/>
          </p:nvPr>
        </p:nvSpPr>
        <p:spPr>
          <a:xfrm>
            <a:off x="4766733" y="273051"/>
            <a:ext cx="6815667"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3" name="Text Placeholder 2"/>
          <p:cNvSpPr>
            <a:spLocks noGrp="1"/>
          </p:cNvSpPr>
          <p:nvPr>
            <p:ph type="body" idx="2"/>
          </p:nvPr>
        </p:nvSpPr>
        <p:spPr>
          <a:xfrm>
            <a:off x="609601" y="1524001"/>
            <a:ext cx="4011084"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2" name="Title 1"/>
          <p:cNvSpPr>
            <a:spLocks noGrp="1"/>
          </p:cNvSpPr>
          <p:nvPr>
            <p:ph type="title"/>
          </p:nvPr>
        </p:nvSpPr>
        <p:spPr>
          <a:xfrm>
            <a:off x="609601" y="273050"/>
            <a:ext cx="4011084" cy="1162050"/>
          </a:xfrm>
        </p:spPr>
        <p:txBody>
          <a:bodyPr vert="horz" anchor="b">
            <a:normAutofit/>
            <a:sp3d prstMaterial="softEdge"/>
          </a:bodyPr>
          <a:lstStyle>
            <a:lvl1pPr algn="l">
              <a:buNone/>
              <a:defRPr sz="2200" b="1">
                <a:ln w="6350">
                  <a:noFill/>
                </a:ln>
                <a:solidFill>
                  <a:schemeClr val="accent2"/>
                </a:solidFill>
                <a:effectLst>
                  <a:outerShdw blurRad="38100" dist="38100" dir="2700000" algn="tl">
                    <a:srgbClr val="000000">
                      <a:alpha val="43137"/>
                    </a:srgbClr>
                  </a:outerShdw>
                </a:effectLst>
              </a:defRPr>
            </a:lvl1pPr>
          </a:lstStyle>
          <a:p>
            <a:r>
              <a:rPr kumimoji="0" lang="en-US"/>
              <a:t>Click to edit Master title style</a:t>
            </a:r>
            <a:endParaRPr kumimoji="0" lang="en-US" dirty="0"/>
          </a:p>
        </p:txBody>
      </p:sp>
    </p:spTree>
    <p:extLst>
      <p:ext uri="{BB962C8B-B14F-4D97-AF65-F5344CB8AC3E}">
        <p14:creationId xmlns:p14="http://schemas.microsoft.com/office/powerpoint/2010/main" val="7775046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33AC2DF-F1FD-4724-A563-92BADFC82ECC}" type="datetime1">
              <a:rPr lang="en-US" smtClean="0"/>
              <a:t>8/21/2023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1CF334-2D5C-4859-84A6-CA7E6E43FAEB}" type="slidenum">
              <a:rPr lang="en-US" smtClean="0"/>
              <a:t>‹#›</a:t>
            </a:fld>
            <a:endParaRPr lang="en-US"/>
          </a:p>
        </p:txBody>
      </p:sp>
      <p:sp>
        <p:nvSpPr>
          <p:cNvPr id="3" name="Picture Placeholder 2"/>
          <p:cNvSpPr>
            <a:spLocks noGrp="1"/>
          </p:cNvSpPr>
          <p:nvPr>
            <p:ph type="pic" idx="1"/>
          </p:nvPr>
        </p:nvSpPr>
        <p:spPr>
          <a:xfrm>
            <a:off x="2438400" y="1831975"/>
            <a:ext cx="7315200" cy="3962400"/>
          </a:xfrm>
          <a:solidFill>
            <a:schemeClr val="bg2">
              <a:lumMod val="20000"/>
              <a:lumOff val="80000"/>
            </a:schemeClr>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marL="0" indent="0" algn="l" rtl="0" eaLnBrk="1" latinLnBrk="0" hangingPunct="1">
              <a:buNone/>
              <a:defRPr sz="3200"/>
            </a:lvl1pPr>
          </a:lstStyle>
          <a:p>
            <a:pPr marL="0" algn="l" rtl="0" eaLnBrk="1" latinLnBrk="0" hangingPunct="1"/>
            <a:r>
              <a:rPr kumimoji="0" lang="en-US">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2438400" y="1166787"/>
            <a:ext cx="73152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2" name="Title 1"/>
          <p:cNvSpPr>
            <a:spLocks noGrp="1"/>
          </p:cNvSpPr>
          <p:nvPr>
            <p:ph type="title"/>
          </p:nvPr>
        </p:nvSpPr>
        <p:spPr>
          <a:xfrm>
            <a:off x="2438400" y="609600"/>
            <a:ext cx="7315200" cy="522288"/>
          </a:xfrm>
        </p:spPr>
        <p:txBody>
          <a:bodyPr lIns="45720" rIns="45720" bIns="0" anchor="b">
            <a:sp3d prstMaterial="softEdge"/>
          </a:bodyPr>
          <a:lstStyle>
            <a:lvl1pPr algn="ctr">
              <a:buNone/>
              <a:defRPr sz="2000" b="1"/>
            </a:lvl1pPr>
          </a:lstStyle>
          <a:p>
            <a:r>
              <a:rPr kumimoji="0" lang="en-US"/>
              <a:t>Click to edit Master title style</a:t>
            </a:r>
            <a:endParaRPr kumimoji="0" lang="en-US" dirty="0"/>
          </a:p>
        </p:txBody>
      </p:sp>
    </p:spTree>
    <p:extLst>
      <p:ext uri="{BB962C8B-B14F-4D97-AF65-F5344CB8AC3E}">
        <p14:creationId xmlns:p14="http://schemas.microsoft.com/office/powerpoint/2010/main" val="31446699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Ref idx="1003">
        <a:schemeClr val="bg2"/>
      </p:bgRef>
    </p:bg>
    <p:spTree>
      <p:nvGrpSpPr>
        <p:cNvPr id="1" name=""/>
        <p:cNvGrpSpPr/>
        <p:nvPr/>
      </p:nvGrpSpPr>
      <p:grpSpPr>
        <a:xfrm>
          <a:off x="0" y="0"/>
          <a:ext cx="0" cy="0"/>
          <a:chOff x="0" y="0"/>
          <a:chExt cx="0" cy="0"/>
        </a:xfrm>
      </p:grpSpPr>
      <p:sp>
        <p:nvSpPr>
          <p:cNvPr id="14" name="Date Placeholder 13"/>
          <p:cNvSpPr>
            <a:spLocks noGrp="1"/>
          </p:cNvSpPr>
          <p:nvPr>
            <p:ph type="dt" sz="half" idx="2"/>
          </p:nvPr>
        </p:nvSpPr>
        <p:spPr>
          <a:xfrm>
            <a:off x="609600" y="6416676"/>
            <a:ext cx="28448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8D20E2CF-D74B-4B51-899A-DCEA821C90C7}" type="datetime1">
              <a:rPr lang="en-US" smtClean="0"/>
              <a:t>8/21/2023</a:t>
            </a:fld>
            <a:endParaRPr lang="en-US"/>
          </a:p>
        </p:txBody>
      </p:sp>
      <p:sp>
        <p:nvSpPr>
          <p:cNvPr id="3" name="Footer Placeholder 2"/>
          <p:cNvSpPr>
            <a:spLocks noGrp="1"/>
          </p:cNvSpPr>
          <p:nvPr>
            <p:ph type="ftr" sz="quarter" idx="3"/>
          </p:nvPr>
        </p:nvSpPr>
        <p:spPr>
          <a:xfrm>
            <a:off x="4165600" y="6416676"/>
            <a:ext cx="38608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10566400" y="6416676"/>
            <a:ext cx="1016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401CF334-2D5C-4859-84A6-CA7E6E43FAEB}" type="slidenum">
              <a:rPr lang="en-US" smtClean="0"/>
              <a:t>‹#›</a:t>
            </a:fld>
            <a:endParaRPr lang="en-US"/>
          </a:p>
        </p:txBody>
      </p:sp>
      <p:grpSp>
        <p:nvGrpSpPr>
          <p:cNvPr id="24" name="Group 18"/>
          <p:cNvGrpSpPr>
            <a:grpSpLocks/>
          </p:cNvGrpSpPr>
          <p:nvPr/>
        </p:nvGrpSpPr>
        <p:grpSpPr bwMode="auto">
          <a:xfrm>
            <a:off x="4263969" y="1960564"/>
            <a:ext cx="3762431" cy="4821237"/>
            <a:chOff x="1365" y="355"/>
            <a:chExt cx="3024" cy="3875"/>
          </a:xfrm>
          <a:solidFill>
            <a:schemeClr val="bg2">
              <a:lumMod val="50000"/>
              <a:alpha val="20000"/>
            </a:schemeClr>
          </a:solidFill>
        </p:grpSpPr>
        <p:sp>
          <p:nvSpPr>
            <p:cNvPr id="25" name="Freeform 2"/>
            <p:cNvSpPr>
              <a:spLocks/>
            </p:cNvSpPr>
            <p:nvPr/>
          </p:nvSpPr>
          <p:spPr bwMode="auto">
            <a:xfrm>
              <a:off x="2835" y="586"/>
              <a:ext cx="88" cy="1121"/>
            </a:xfrm>
            <a:custGeom>
              <a:avLst/>
              <a:gdLst>
                <a:gd name="T0" fmla="*/ 0 w 88"/>
                <a:gd name="T1" fmla="*/ 1120 h 1121"/>
                <a:gd name="T2" fmla="*/ 0 w 88"/>
                <a:gd name="T3" fmla="*/ 0 h 1121"/>
                <a:gd name="T4" fmla="*/ 87 w 88"/>
                <a:gd name="T5" fmla="*/ 0 h 1121"/>
                <a:gd name="T6" fmla="*/ 87 w 88"/>
                <a:gd name="T7" fmla="*/ 1085 h 1121"/>
                <a:gd name="T8" fmla="*/ 0 w 88"/>
                <a:gd name="T9" fmla="*/ 1120 h 1121"/>
              </a:gdLst>
              <a:ahLst/>
              <a:cxnLst>
                <a:cxn ang="0">
                  <a:pos x="T0" y="T1"/>
                </a:cxn>
                <a:cxn ang="0">
                  <a:pos x="T2" y="T3"/>
                </a:cxn>
                <a:cxn ang="0">
                  <a:pos x="T4" y="T5"/>
                </a:cxn>
                <a:cxn ang="0">
                  <a:pos x="T6" y="T7"/>
                </a:cxn>
                <a:cxn ang="0">
                  <a:pos x="T8" y="T9"/>
                </a:cxn>
              </a:cxnLst>
              <a:rect l="0" t="0" r="r" b="b"/>
              <a:pathLst>
                <a:path w="88" h="1121">
                  <a:moveTo>
                    <a:pt x="0" y="1120"/>
                  </a:moveTo>
                  <a:lnTo>
                    <a:pt x="0" y="0"/>
                  </a:lnTo>
                  <a:lnTo>
                    <a:pt x="87" y="0"/>
                  </a:lnTo>
                  <a:lnTo>
                    <a:pt x="87" y="1085"/>
                  </a:lnTo>
                  <a:lnTo>
                    <a:pt x="0" y="1120"/>
                  </a:lnTo>
                </a:path>
              </a:pathLst>
            </a:custGeom>
            <a:grp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 name="Freeform 3"/>
            <p:cNvSpPr>
              <a:spLocks/>
            </p:cNvSpPr>
            <p:nvPr/>
          </p:nvSpPr>
          <p:spPr bwMode="auto">
            <a:xfrm>
              <a:off x="2834" y="1900"/>
              <a:ext cx="84" cy="363"/>
            </a:xfrm>
            <a:custGeom>
              <a:avLst/>
              <a:gdLst>
                <a:gd name="T0" fmla="*/ 0 w 84"/>
                <a:gd name="T1" fmla="*/ 29 h 363"/>
                <a:gd name="T2" fmla="*/ 83 w 84"/>
                <a:gd name="T3" fmla="*/ 0 h 363"/>
                <a:gd name="T4" fmla="*/ 74 w 84"/>
                <a:gd name="T5" fmla="*/ 329 h 363"/>
                <a:gd name="T6" fmla="*/ 0 w 84"/>
                <a:gd name="T7" fmla="*/ 362 h 363"/>
                <a:gd name="T8" fmla="*/ 0 w 84"/>
                <a:gd name="T9" fmla="*/ 29 h 363"/>
              </a:gdLst>
              <a:ahLst/>
              <a:cxnLst>
                <a:cxn ang="0">
                  <a:pos x="T0" y="T1"/>
                </a:cxn>
                <a:cxn ang="0">
                  <a:pos x="T2" y="T3"/>
                </a:cxn>
                <a:cxn ang="0">
                  <a:pos x="T4" y="T5"/>
                </a:cxn>
                <a:cxn ang="0">
                  <a:pos x="T6" y="T7"/>
                </a:cxn>
                <a:cxn ang="0">
                  <a:pos x="T8" y="T9"/>
                </a:cxn>
              </a:cxnLst>
              <a:rect l="0" t="0" r="r" b="b"/>
              <a:pathLst>
                <a:path w="84" h="363">
                  <a:moveTo>
                    <a:pt x="0" y="29"/>
                  </a:moveTo>
                  <a:lnTo>
                    <a:pt x="83" y="0"/>
                  </a:lnTo>
                  <a:lnTo>
                    <a:pt x="74" y="329"/>
                  </a:lnTo>
                  <a:lnTo>
                    <a:pt x="0" y="362"/>
                  </a:lnTo>
                  <a:lnTo>
                    <a:pt x="0" y="29"/>
                  </a:lnTo>
                </a:path>
              </a:pathLst>
            </a:custGeom>
            <a:grp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 name="Freeform 4"/>
            <p:cNvSpPr>
              <a:spLocks/>
            </p:cNvSpPr>
            <p:nvPr/>
          </p:nvSpPr>
          <p:spPr bwMode="auto">
            <a:xfrm>
              <a:off x="2825" y="2493"/>
              <a:ext cx="84" cy="249"/>
            </a:xfrm>
            <a:custGeom>
              <a:avLst/>
              <a:gdLst>
                <a:gd name="T0" fmla="*/ 2 w 84"/>
                <a:gd name="T1" fmla="*/ 213 h 249"/>
                <a:gd name="T2" fmla="*/ 0 w 84"/>
                <a:gd name="T3" fmla="*/ 28 h 249"/>
                <a:gd name="T4" fmla="*/ 83 w 84"/>
                <a:gd name="T5" fmla="*/ 0 h 249"/>
                <a:gd name="T6" fmla="*/ 72 w 84"/>
                <a:gd name="T7" fmla="*/ 248 h 249"/>
                <a:gd name="T8" fmla="*/ 2 w 84"/>
                <a:gd name="T9" fmla="*/ 213 h 249"/>
              </a:gdLst>
              <a:ahLst/>
              <a:cxnLst>
                <a:cxn ang="0">
                  <a:pos x="T0" y="T1"/>
                </a:cxn>
                <a:cxn ang="0">
                  <a:pos x="T2" y="T3"/>
                </a:cxn>
                <a:cxn ang="0">
                  <a:pos x="T4" y="T5"/>
                </a:cxn>
                <a:cxn ang="0">
                  <a:pos x="T6" y="T7"/>
                </a:cxn>
                <a:cxn ang="0">
                  <a:pos x="T8" y="T9"/>
                </a:cxn>
              </a:cxnLst>
              <a:rect l="0" t="0" r="r" b="b"/>
              <a:pathLst>
                <a:path w="84" h="249">
                  <a:moveTo>
                    <a:pt x="2" y="213"/>
                  </a:moveTo>
                  <a:lnTo>
                    <a:pt x="0" y="28"/>
                  </a:lnTo>
                  <a:lnTo>
                    <a:pt x="83" y="0"/>
                  </a:lnTo>
                  <a:lnTo>
                    <a:pt x="72" y="248"/>
                  </a:lnTo>
                  <a:lnTo>
                    <a:pt x="2" y="213"/>
                  </a:lnTo>
                </a:path>
              </a:pathLst>
            </a:custGeom>
            <a:grp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5" name="Freeform 5"/>
            <p:cNvSpPr>
              <a:spLocks/>
            </p:cNvSpPr>
            <p:nvPr/>
          </p:nvSpPr>
          <p:spPr bwMode="auto">
            <a:xfrm>
              <a:off x="2831" y="2965"/>
              <a:ext cx="52" cy="232"/>
            </a:xfrm>
            <a:custGeom>
              <a:avLst/>
              <a:gdLst>
                <a:gd name="T0" fmla="*/ 13 w 52"/>
                <a:gd name="T1" fmla="*/ 204 h 232"/>
                <a:gd name="T2" fmla="*/ 0 w 52"/>
                <a:gd name="T3" fmla="*/ 0 h 232"/>
                <a:gd name="T4" fmla="*/ 51 w 52"/>
                <a:gd name="T5" fmla="*/ 26 h 232"/>
                <a:gd name="T6" fmla="*/ 47 w 52"/>
                <a:gd name="T7" fmla="*/ 231 h 232"/>
                <a:gd name="T8" fmla="*/ 13 w 52"/>
                <a:gd name="T9" fmla="*/ 204 h 232"/>
              </a:gdLst>
              <a:ahLst/>
              <a:cxnLst>
                <a:cxn ang="0">
                  <a:pos x="T0" y="T1"/>
                </a:cxn>
                <a:cxn ang="0">
                  <a:pos x="T2" y="T3"/>
                </a:cxn>
                <a:cxn ang="0">
                  <a:pos x="T4" y="T5"/>
                </a:cxn>
                <a:cxn ang="0">
                  <a:pos x="T6" y="T7"/>
                </a:cxn>
                <a:cxn ang="0">
                  <a:pos x="T8" y="T9"/>
                </a:cxn>
              </a:cxnLst>
              <a:rect l="0" t="0" r="r" b="b"/>
              <a:pathLst>
                <a:path w="52" h="232">
                  <a:moveTo>
                    <a:pt x="13" y="204"/>
                  </a:moveTo>
                  <a:lnTo>
                    <a:pt x="0" y="0"/>
                  </a:lnTo>
                  <a:lnTo>
                    <a:pt x="51" y="26"/>
                  </a:lnTo>
                  <a:lnTo>
                    <a:pt x="47" y="231"/>
                  </a:lnTo>
                  <a:lnTo>
                    <a:pt x="13" y="204"/>
                  </a:lnTo>
                </a:path>
              </a:pathLst>
            </a:custGeom>
            <a:grp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6" name="Freeform 6"/>
            <p:cNvSpPr>
              <a:spLocks/>
            </p:cNvSpPr>
            <p:nvPr/>
          </p:nvSpPr>
          <p:spPr bwMode="auto">
            <a:xfrm>
              <a:off x="2851" y="3354"/>
              <a:ext cx="36" cy="133"/>
            </a:xfrm>
            <a:custGeom>
              <a:avLst/>
              <a:gdLst>
                <a:gd name="T0" fmla="*/ 4 w 36"/>
                <a:gd name="T1" fmla="*/ 101 h 133"/>
                <a:gd name="T2" fmla="*/ 0 w 36"/>
                <a:gd name="T3" fmla="*/ 0 h 133"/>
                <a:gd name="T4" fmla="*/ 35 w 36"/>
                <a:gd name="T5" fmla="*/ 20 h 133"/>
                <a:gd name="T6" fmla="*/ 28 w 36"/>
                <a:gd name="T7" fmla="*/ 132 h 133"/>
                <a:gd name="T8" fmla="*/ 4 w 36"/>
                <a:gd name="T9" fmla="*/ 101 h 133"/>
              </a:gdLst>
              <a:ahLst/>
              <a:cxnLst>
                <a:cxn ang="0">
                  <a:pos x="T0" y="T1"/>
                </a:cxn>
                <a:cxn ang="0">
                  <a:pos x="T2" y="T3"/>
                </a:cxn>
                <a:cxn ang="0">
                  <a:pos x="T4" y="T5"/>
                </a:cxn>
                <a:cxn ang="0">
                  <a:pos x="T6" y="T7"/>
                </a:cxn>
                <a:cxn ang="0">
                  <a:pos x="T8" y="T9"/>
                </a:cxn>
              </a:cxnLst>
              <a:rect l="0" t="0" r="r" b="b"/>
              <a:pathLst>
                <a:path w="36" h="133">
                  <a:moveTo>
                    <a:pt x="4" y="101"/>
                  </a:moveTo>
                  <a:lnTo>
                    <a:pt x="0" y="0"/>
                  </a:lnTo>
                  <a:lnTo>
                    <a:pt x="35" y="20"/>
                  </a:lnTo>
                  <a:lnTo>
                    <a:pt x="28" y="132"/>
                  </a:lnTo>
                  <a:lnTo>
                    <a:pt x="4" y="101"/>
                  </a:lnTo>
                </a:path>
              </a:pathLst>
            </a:custGeom>
            <a:grp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 name="Freeform 7"/>
            <p:cNvSpPr>
              <a:spLocks/>
            </p:cNvSpPr>
            <p:nvPr/>
          </p:nvSpPr>
          <p:spPr bwMode="auto">
            <a:xfrm>
              <a:off x="2851" y="3640"/>
              <a:ext cx="30" cy="590"/>
            </a:xfrm>
            <a:custGeom>
              <a:avLst/>
              <a:gdLst>
                <a:gd name="T0" fmla="*/ 15 w 30"/>
                <a:gd name="T1" fmla="*/ 589 h 590"/>
                <a:gd name="T2" fmla="*/ 0 w 30"/>
                <a:gd name="T3" fmla="*/ 0 h 590"/>
                <a:gd name="T4" fmla="*/ 29 w 30"/>
                <a:gd name="T5" fmla="*/ 37 h 590"/>
                <a:gd name="T6" fmla="*/ 15 w 30"/>
                <a:gd name="T7" fmla="*/ 589 h 590"/>
              </a:gdLst>
              <a:ahLst/>
              <a:cxnLst>
                <a:cxn ang="0">
                  <a:pos x="T0" y="T1"/>
                </a:cxn>
                <a:cxn ang="0">
                  <a:pos x="T2" y="T3"/>
                </a:cxn>
                <a:cxn ang="0">
                  <a:pos x="T4" y="T5"/>
                </a:cxn>
                <a:cxn ang="0">
                  <a:pos x="T6" y="T7"/>
                </a:cxn>
              </a:cxnLst>
              <a:rect l="0" t="0" r="r" b="b"/>
              <a:pathLst>
                <a:path w="30" h="590">
                  <a:moveTo>
                    <a:pt x="15" y="589"/>
                  </a:moveTo>
                  <a:lnTo>
                    <a:pt x="0" y="0"/>
                  </a:lnTo>
                  <a:lnTo>
                    <a:pt x="29" y="37"/>
                  </a:lnTo>
                  <a:lnTo>
                    <a:pt x="15" y="589"/>
                  </a:lnTo>
                </a:path>
              </a:pathLst>
            </a:custGeom>
            <a:grp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8" name="Freeform 8"/>
            <p:cNvSpPr>
              <a:spLocks/>
            </p:cNvSpPr>
            <p:nvPr/>
          </p:nvSpPr>
          <p:spPr bwMode="auto">
            <a:xfrm>
              <a:off x="2600" y="3595"/>
              <a:ext cx="233" cy="130"/>
            </a:xfrm>
            <a:custGeom>
              <a:avLst/>
              <a:gdLst>
                <a:gd name="T0" fmla="*/ 0 w 233"/>
                <a:gd name="T1" fmla="*/ 117 h 130"/>
                <a:gd name="T2" fmla="*/ 48 w 233"/>
                <a:gd name="T3" fmla="*/ 101 h 130"/>
                <a:gd name="T4" fmla="*/ 93 w 233"/>
                <a:gd name="T5" fmla="*/ 79 h 130"/>
                <a:gd name="T6" fmla="*/ 146 w 233"/>
                <a:gd name="T7" fmla="*/ 39 h 130"/>
                <a:gd name="T8" fmla="*/ 182 w 233"/>
                <a:gd name="T9" fmla="*/ 0 h 130"/>
                <a:gd name="T10" fmla="*/ 232 w 233"/>
                <a:gd name="T11" fmla="*/ 42 h 130"/>
                <a:gd name="T12" fmla="*/ 188 w 233"/>
                <a:gd name="T13" fmla="*/ 74 h 130"/>
                <a:gd name="T14" fmla="*/ 134 w 233"/>
                <a:gd name="T15" fmla="*/ 110 h 130"/>
                <a:gd name="T16" fmla="*/ 61 w 233"/>
                <a:gd name="T17" fmla="*/ 129 h 130"/>
                <a:gd name="T18" fmla="*/ 0 w 233"/>
                <a:gd name="T19" fmla="*/ 117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3" h="130">
                  <a:moveTo>
                    <a:pt x="0" y="117"/>
                  </a:moveTo>
                  <a:lnTo>
                    <a:pt x="48" y="101"/>
                  </a:lnTo>
                  <a:lnTo>
                    <a:pt x="93" y="79"/>
                  </a:lnTo>
                  <a:lnTo>
                    <a:pt x="146" y="39"/>
                  </a:lnTo>
                  <a:lnTo>
                    <a:pt x="182" y="0"/>
                  </a:lnTo>
                  <a:lnTo>
                    <a:pt x="232" y="42"/>
                  </a:lnTo>
                  <a:lnTo>
                    <a:pt x="188" y="74"/>
                  </a:lnTo>
                  <a:lnTo>
                    <a:pt x="134" y="110"/>
                  </a:lnTo>
                  <a:lnTo>
                    <a:pt x="61" y="129"/>
                  </a:lnTo>
                  <a:lnTo>
                    <a:pt x="0" y="117"/>
                  </a:lnTo>
                </a:path>
              </a:pathLst>
            </a:custGeom>
            <a:grp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9" name="Freeform 9"/>
            <p:cNvSpPr>
              <a:spLocks/>
            </p:cNvSpPr>
            <p:nvPr/>
          </p:nvSpPr>
          <p:spPr bwMode="auto">
            <a:xfrm>
              <a:off x="2583" y="2888"/>
              <a:ext cx="465" cy="646"/>
            </a:xfrm>
            <a:custGeom>
              <a:avLst/>
              <a:gdLst>
                <a:gd name="T0" fmla="*/ 359 w 465"/>
                <a:gd name="T1" fmla="*/ 645 h 646"/>
                <a:gd name="T2" fmla="*/ 405 w 465"/>
                <a:gd name="T3" fmla="*/ 616 h 646"/>
                <a:gd name="T4" fmla="*/ 447 w 465"/>
                <a:gd name="T5" fmla="*/ 580 h 646"/>
                <a:gd name="T6" fmla="*/ 460 w 465"/>
                <a:gd name="T7" fmla="*/ 552 h 646"/>
                <a:gd name="T8" fmla="*/ 464 w 465"/>
                <a:gd name="T9" fmla="*/ 515 h 646"/>
                <a:gd name="T10" fmla="*/ 451 w 465"/>
                <a:gd name="T11" fmla="*/ 468 h 646"/>
                <a:gd name="T12" fmla="*/ 424 w 465"/>
                <a:gd name="T13" fmla="*/ 424 h 646"/>
                <a:gd name="T14" fmla="*/ 380 w 465"/>
                <a:gd name="T15" fmla="*/ 385 h 646"/>
                <a:gd name="T16" fmla="*/ 168 w 465"/>
                <a:gd name="T17" fmla="*/ 259 h 646"/>
                <a:gd name="T18" fmla="*/ 133 w 465"/>
                <a:gd name="T19" fmla="*/ 235 h 646"/>
                <a:gd name="T20" fmla="*/ 111 w 465"/>
                <a:gd name="T21" fmla="*/ 208 h 646"/>
                <a:gd name="T22" fmla="*/ 104 w 465"/>
                <a:gd name="T23" fmla="*/ 166 h 646"/>
                <a:gd name="T24" fmla="*/ 117 w 465"/>
                <a:gd name="T25" fmla="*/ 124 h 646"/>
                <a:gd name="T26" fmla="*/ 155 w 465"/>
                <a:gd name="T27" fmla="*/ 95 h 646"/>
                <a:gd name="T28" fmla="*/ 222 w 465"/>
                <a:gd name="T29" fmla="*/ 52 h 646"/>
                <a:gd name="T30" fmla="*/ 124 w 465"/>
                <a:gd name="T31" fmla="*/ 0 h 646"/>
                <a:gd name="T32" fmla="*/ 55 w 465"/>
                <a:gd name="T33" fmla="*/ 41 h 646"/>
                <a:gd name="T34" fmla="*/ 27 w 465"/>
                <a:gd name="T35" fmla="*/ 70 h 646"/>
                <a:gd name="T36" fmla="*/ 2 w 465"/>
                <a:gd name="T37" fmla="*/ 123 h 646"/>
                <a:gd name="T38" fmla="*/ 0 w 465"/>
                <a:gd name="T39" fmla="*/ 189 h 646"/>
                <a:gd name="T40" fmla="*/ 29 w 465"/>
                <a:gd name="T41" fmla="*/ 257 h 646"/>
                <a:gd name="T42" fmla="*/ 78 w 465"/>
                <a:gd name="T43" fmla="*/ 300 h 646"/>
                <a:gd name="T44" fmla="*/ 311 w 465"/>
                <a:gd name="T45" fmla="*/ 442 h 646"/>
                <a:gd name="T46" fmla="*/ 358 w 465"/>
                <a:gd name="T47" fmla="*/ 474 h 646"/>
                <a:gd name="T48" fmla="*/ 375 w 465"/>
                <a:gd name="T49" fmla="*/ 516 h 646"/>
                <a:gd name="T50" fmla="*/ 375 w 465"/>
                <a:gd name="T51" fmla="*/ 550 h 646"/>
                <a:gd name="T52" fmla="*/ 308 w 465"/>
                <a:gd name="T53" fmla="*/ 608 h 646"/>
                <a:gd name="T54" fmla="*/ 359 w 465"/>
                <a:gd name="T55" fmla="*/ 645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65" h="646">
                  <a:moveTo>
                    <a:pt x="359" y="645"/>
                  </a:moveTo>
                  <a:lnTo>
                    <a:pt x="405" y="616"/>
                  </a:lnTo>
                  <a:lnTo>
                    <a:pt x="447" y="580"/>
                  </a:lnTo>
                  <a:lnTo>
                    <a:pt x="460" y="552"/>
                  </a:lnTo>
                  <a:lnTo>
                    <a:pt x="464" y="515"/>
                  </a:lnTo>
                  <a:lnTo>
                    <a:pt x="451" y="468"/>
                  </a:lnTo>
                  <a:lnTo>
                    <a:pt x="424" y="424"/>
                  </a:lnTo>
                  <a:lnTo>
                    <a:pt x="380" y="385"/>
                  </a:lnTo>
                  <a:lnTo>
                    <a:pt x="168" y="259"/>
                  </a:lnTo>
                  <a:lnTo>
                    <a:pt x="133" y="235"/>
                  </a:lnTo>
                  <a:lnTo>
                    <a:pt x="111" y="208"/>
                  </a:lnTo>
                  <a:lnTo>
                    <a:pt x="104" y="166"/>
                  </a:lnTo>
                  <a:lnTo>
                    <a:pt x="117" y="124"/>
                  </a:lnTo>
                  <a:lnTo>
                    <a:pt x="155" y="95"/>
                  </a:lnTo>
                  <a:lnTo>
                    <a:pt x="222" y="52"/>
                  </a:lnTo>
                  <a:lnTo>
                    <a:pt x="124" y="0"/>
                  </a:lnTo>
                  <a:lnTo>
                    <a:pt x="55" y="41"/>
                  </a:lnTo>
                  <a:lnTo>
                    <a:pt x="27" y="70"/>
                  </a:lnTo>
                  <a:lnTo>
                    <a:pt x="2" y="123"/>
                  </a:lnTo>
                  <a:lnTo>
                    <a:pt x="0" y="189"/>
                  </a:lnTo>
                  <a:lnTo>
                    <a:pt x="29" y="257"/>
                  </a:lnTo>
                  <a:lnTo>
                    <a:pt x="78" y="300"/>
                  </a:lnTo>
                  <a:lnTo>
                    <a:pt x="311" y="442"/>
                  </a:lnTo>
                  <a:lnTo>
                    <a:pt x="358" y="474"/>
                  </a:lnTo>
                  <a:lnTo>
                    <a:pt x="375" y="516"/>
                  </a:lnTo>
                  <a:lnTo>
                    <a:pt x="375" y="550"/>
                  </a:lnTo>
                  <a:lnTo>
                    <a:pt x="308" y="608"/>
                  </a:lnTo>
                  <a:lnTo>
                    <a:pt x="359" y="645"/>
                  </a:lnTo>
                </a:path>
              </a:pathLst>
            </a:custGeom>
            <a:grp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0" name="Freeform 10"/>
            <p:cNvSpPr>
              <a:spLocks/>
            </p:cNvSpPr>
            <p:nvPr/>
          </p:nvSpPr>
          <p:spPr bwMode="auto">
            <a:xfrm>
              <a:off x="2966" y="2396"/>
              <a:ext cx="318" cy="422"/>
            </a:xfrm>
            <a:custGeom>
              <a:avLst/>
              <a:gdLst>
                <a:gd name="T0" fmla="*/ 92 w 318"/>
                <a:gd name="T1" fmla="*/ 421 h 422"/>
                <a:gd name="T2" fmla="*/ 163 w 318"/>
                <a:gd name="T3" fmla="*/ 399 h 422"/>
                <a:gd name="T4" fmla="*/ 218 w 318"/>
                <a:gd name="T5" fmla="*/ 357 h 422"/>
                <a:gd name="T6" fmla="*/ 263 w 318"/>
                <a:gd name="T7" fmla="*/ 316 h 422"/>
                <a:gd name="T8" fmla="*/ 300 w 318"/>
                <a:gd name="T9" fmla="*/ 265 h 422"/>
                <a:gd name="T10" fmla="*/ 317 w 318"/>
                <a:gd name="T11" fmla="*/ 203 h 422"/>
                <a:gd name="T12" fmla="*/ 316 w 318"/>
                <a:gd name="T13" fmla="*/ 139 h 422"/>
                <a:gd name="T14" fmla="*/ 299 w 318"/>
                <a:gd name="T15" fmla="*/ 95 h 422"/>
                <a:gd name="T16" fmla="*/ 276 w 318"/>
                <a:gd name="T17" fmla="*/ 64 h 422"/>
                <a:gd name="T18" fmla="*/ 241 w 318"/>
                <a:gd name="T19" fmla="*/ 36 h 422"/>
                <a:gd name="T20" fmla="*/ 218 w 318"/>
                <a:gd name="T21" fmla="*/ 14 h 422"/>
                <a:gd name="T22" fmla="*/ 180 w 318"/>
                <a:gd name="T23" fmla="*/ 0 h 422"/>
                <a:gd name="T24" fmla="*/ 61 w 318"/>
                <a:gd name="T25" fmla="*/ 52 h 422"/>
                <a:gd name="T26" fmla="*/ 106 w 318"/>
                <a:gd name="T27" fmla="*/ 93 h 422"/>
                <a:gd name="T28" fmla="*/ 137 w 318"/>
                <a:gd name="T29" fmla="*/ 130 h 422"/>
                <a:gd name="T30" fmla="*/ 159 w 318"/>
                <a:gd name="T31" fmla="*/ 159 h 422"/>
                <a:gd name="T32" fmla="*/ 176 w 318"/>
                <a:gd name="T33" fmla="*/ 196 h 422"/>
                <a:gd name="T34" fmla="*/ 176 w 318"/>
                <a:gd name="T35" fmla="*/ 246 h 422"/>
                <a:gd name="T36" fmla="*/ 145 w 318"/>
                <a:gd name="T37" fmla="*/ 279 h 422"/>
                <a:gd name="T38" fmla="*/ 105 w 318"/>
                <a:gd name="T39" fmla="*/ 309 h 422"/>
                <a:gd name="T40" fmla="*/ 50 w 318"/>
                <a:gd name="T41" fmla="*/ 342 h 422"/>
                <a:gd name="T42" fmla="*/ 0 w 318"/>
                <a:gd name="T43" fmla="*/ 369 h 422"/>
                <a:gd name="T44" fmla="*/ 92 w 318"/>
                <a:gd name="T45" fmla="*/ 421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8" h="422">
                  <a:moveTo>
                    <a:pt x="92" y="421"/>
                  </a:moveTo>
                  <a:lnTo>
                    <a:pt x="163" y="399"/>
                  </a:lnTo>
                  <a:lnTo>
                    <a:pt x="218" y="357"/>
                  </a:lnTo>
                  <a:lnTo>
                    <a:pt x="263" y="316"/>
                  </a:lnTo>
                  <a:lnTo>
                    <a:pt x="300" y="265"/>
                  </a:lnTo>
                  <a:lnTo>
                    <a:pt x="317" y="203"/>
                  </a:lnTo>
                  <a:lnTo>
                    <a:pt x="316" y="139"/>
                  </a:lnTo>
                  <a:lnTo>
                    <a:pt x="299" y="95"/>
                  </a:lnTo>
                  <a:lnTo>
                    <a:pt x="276" y="64"/>
                  </a:lnTo>
                  <a:lnTo>
                    <a:pt x="241" y="36"/>
                  </a:lnTo>
                  <a:lnTo>
                    <a:pt x="218" y="14"/>
                  </a:lnTo>
                  <a:lnTo>
                    <a:pt x="180" y="0"/>
                  </a:lnTo>
                  <a:lnTo>
                    <a:pt x="61" y="52"/>
                  </a:lnTo>
                  <a:lnTo>
                    <a:pt x="106" y="93"/>
                  </a:lnTo>
                  <a:lnTo>
                    <a:pt x="137" y="130"/>
                  </a:lnTo>
                  <a:lnTo>
                    <a:pt x="159" y="159"/>
                  </a:lnTo>
                  <a:lnTo>
                    <a:pt x="176" y="196"/>
                  </a:lnTo>
                  <a:lnTo>
                    <a:pt x="176" y="246"/>
                  </a:lnTo>
                  <a:lnTo>
                    <a:pt x="145" y="279"/>
                  </a:lnTo>
                  <a:lnTo>
                    <a:pt x="105" y="309"/>
                  </a:lnTo>
                  <a:lnTo>
                    <a:pt x="50" y="342"/>
                  </a:lnTo>
                  <a:lnTo>
                    <a:pt x="0" y="369"/>
                  </a:lnTo>
                  <a:lnTo>
                    <a:pt x="92" y="421"/>
                  </a:lnTo>
                </a:path>
              </a:pathLst>
            </a:custGeom>
            <a:grp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 name="Freeform 11"/>
            <p:cNvSpPr>
              <a:spLocks/>
            </p:cNvSpPr>
            <p:nvPr/>
          </p:nvSpPr>
          <p:spPr bwMode="auto">
            <a:xfrm>
              <a:off x="2308" y="1190"/>
              <a:ext cx="1404" cy="1153"/>
            </a:xfrm>
            <a:custGeom>
              <a:avLst/>
              <a:gdLst>
                <a:gd name="T0" fmla="*/ 466 w 1404"/>
                <a:gd name="T1" fmla="*/ 1084 h 1153"/>
                <a:gd name="T2" fmla="*/ 370 w 1404"/>
                <a:gd name="T3" fmla="*/ 1066 h 1153"/>
                <a:gd name="T4" fmla="*/ 299 w 1404"/>
                <a:gd name="T5" fmla="*/ 1035 h 1153"/>
                <a:gd name="T6" fmla="*/ 257 w 1404"/>
                <a:gd name="T7" fmla="*/ 1002 h 1153"/>
                <a:gd name="T8" fmla="*/ 220 w 1404"/>
                <a:gd name="T9" fmla="*/ 956 h 1153"/>
                <a:gd name="T10" fmla="*/ 209 w 1404"/>
                <a:gd name="T11" fmla="*/ 914 h 1153"/>
                <a:gd name="T12" fmla="*/ 215 w 1404"/>
                <a:gd name="T13" fmla="*/ 873 h 1153"/>
                <a:gd name="T14" fmla="*/ 231 w 1404"/>
                <a:gd name="T15" fmla="*/ 836 h 1153"/>
                <a:gd name="T16" fmla="*/ 273 w 1404"/>
                <a:gd name="T17" fmla="*/ 798 h 1153"/>
                <a:gd name="T18" fmla="*/ 330 w 1404"/>
                <a:gd name="T19" fmla="*/ 774 h 1153"/>
                <a:gd name="T20" fmla="*/ 400 w 1404"/>
                <a:gd name="T21" fmla="*/ 748 h 1153"/>
                <a:gd name="T22" fmla="*/ 1110 w 1404"/>
                <a:gd name="T23" fmla="*/ 499 h 1153"/>
                <a:gd name="T24" fmla="*/ 1207 w 1404"/>
                <a:gd name="T25" fmla="*/ 451 h 1153"/>
                <a:gd name="T26" fmla="*/ 1289 w 1404"/>
                <a:gd name="T27" fmla="*/ 398 h 1153"/>
                <a:gd name="T28" fmla="*/ 1344 w 1404"/>
                <a:gd name="T29" fmla="*/ 356 h 1153"/>
                <a:gd name="T30" fmla="*/ 1381 w 1404"/>
                <a:gd name="T31" fmla="*/ 310 h 1153"/>
                <a:gd name="T32" fmla="*/ 1403 w 1404"/>
                <a:gd name="T33" fmla="*/ 249 h 1153"/>
                <a:gd name="T34" fmla="*/ 1401 w 1404"/>
                <a:gd name="T35" fmla="*/ 185 h 1153"/>
                <a:gd name="T36" fmla="*/ 1386 w 1404"/>
                <a:gd name="T37" fmla="*/ 136 h 1153"/>
                <a:gd name="T38" fmla="*/ 1370 w 1404"/>
                <a:gd name="T39" fmla="*/ 90 h 1153"/>
                <a:gd name="T40" fmla="*/ 1335 w 1404"/>
                <a:gd name="T41" fmla="*/ 55 h 1153"/>
                <a:gd name="T42" fmla="*/ 1280 w 1404"/>
                <a:gd name="T43" fmla="*/ 18 h 1153"/>
                <a:gd name="T44" fmla="*/ 1214 w 1404"/>
                <a:gd name="T45" fmla="*/ 0 h 1153"/>
                <a:gd name="T46" fmla="*/ 1172 w 1404"/>
                <a:gd name="T47" fmla="*/ 4 h 1153"/>
                <a:gd name="T48" fmla="*/ 1111 w 1404"/>
                <a:gd name="T49" fmla="*/ 7 h 1153"/>
                <a:gd name="T50" fmla="*/ 1053 w 1404"/>
                <a:gd name="T51" fmla="*/ 20 h 1153"/>
                <a:gd name="T52" fmla="*/ 989 w 1404"/>
                <a:gd name="T53" fmla="*/ 46 h 1153"/>
                <a:gd name="T54" fmla="*/ 939 w 1404"/>
                <a:gd name="T55" fmla="*/ 79 h 1153"/>
                <a:gd name="T56" fmla="*/ 899 w 1404"/>
                <a:gd name="T57" fmla="*/ 106 h 1153"/>
                <a:gd name="T58" fmla="*/ 878 w 1404"/>
                <a:gd name="T59" fmla="*/ 149 h 1153"/>
                <a:gd name="T60" fmla="*/ 897 w 1404"/>
                <a:gd name="T61" fmla="*/ 187 h 1153"/>
                <a:gd name="T62" fmla="*/ 939 w 1404"/>
                <a:gd name="T63" fmla="*/ 183 h 1153"/>
                <a:gd name="T64" fmla="*/ 987 w 1404"/>
                <a:gd name="T65" fmla="*/ 171 h 1153"/>
                <a:gd name="T66" fmla="*/ 1033 w 1404"/>
                <a:gd name="T67" fmla="*/ 158 h 1153"/>
                <a:gd name="T68" fmla="*/ 1069 w 1404"/>
                <a:gd name="T69" fmla="*/ 150 h 1153"/>
                <a:gd name="T70" fmla="*/ 1111 w 1404"/>
                <a:gd name="T71" fmla="*/ 150 h 1153"/>
                <a:gd name="T72" fmla="*/ 1154 w 1404"/>
                <a:gd name="T73" fmla="*/ 163 h 1153"/>
                <a:gd name="T74" fmla="*/ 1183 w 1404"/>
                <a:gd name="T75" fmla="*/ 204 h 1153"/>
                <a:gd name="T76" fmla="*/ 1179 w 1404"/>
                <a:gd name="T77" fmla="*/ 248 h 1153"/>
                <a:gd name="T78" fmla="*/ 1157 w 1404"/>
                <a:gd name="T79" fmla="*/ 286 h 1153"/>
                <a:gd name="T80" fmla="*/ 1121 w 1404"/>
                <a:gd name="T81" fmla="*/ 323 h 1153"/>
                <a:gd name="T82" fmla="*/ 1047 w 1404"/>
                <a:gd name="T83" fmla="*/ 361 h 1153"/>
                <a:gd name="T84" fmla="*/ 908 w 1404"/>
                <a:gd name="T85" fmla="*/ 415 h 1153"/>
                <a:gd name="T86" fmla="*/ 194 w 1404"/>
                <a:gd name="T87" fmla="*/ 675 h 1153"/>
                <a:gd name="T88" fmla="*/ 123 w 1404"/>
                <a:gd name="T89" fmla="*/ 715 h 1153"/>
                <a:gd name="T90" fmla="*/ 68 w 1404"/>
                <a:gd name="T91" fmla="*/ 763 h 1153"/>
                <a:gd name="T92" fmla="*/ 29 w 1404"/>
                <a:gd name="T93" fmla="*/ 809 h 1153"/>
                <a:gd name="T94" fmla="*/ 6 w 1404"/>
                <a:gd name="T95" fmla="*/ 858 h 1153"/>
                <a:gd name="T96" fmla="*/ 0 w 1404"/>
                <a:gd name="T97" fmla="*/ 912 h 1153"/>
                <a:gd name="T98" fmla="*/ 8 w 1404"/>
                <a:gd name="T99" fmla="*/ 952 h 1153"/>
                <a:gd name="T100" fmla="*/ 22 w 1404"/>
                <a:gd name="T101" fmla="*/ 992 h 1153"/>
                <a:gd name="T102" fmla="*/ 59 w 1404"/>
                <a:gd name="T103" fmla="*/ 1036 h 1153"/>
                <a:gd name="T104" fmla="*/ 127 w 1404"/>
                <a:gd name="T105" fmla="*/ 1095 h 1153"/>
                <a:gd name="T106" fmla="*/ 198 w 1404"/>
                <a:gd name="T107" fmla="*/ 1135 h 1153"/>
                <a:gd name="T108" fmla="*/ 273 w 1404"/>
                <a:gd name="T109" fmla="*/ 1152 h 1153"/>
                <a:gd name="T110" fmla="*/ 466 w 1404"/>
                <a:gd name="T111" fmla="*/ 1084 h 1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04" h="1153">
                  <a:moveTo>
                    <a:pt x="466" y="1084"/>
                  </a:moveTo>
                  <a:lnTo>
                    <a:pt x="370" y="1066"/>
                  </a:lnTo>
                  <a:lnTo>
                    <a:pt x="299" y="1035"/>
                  </a:lnTo>
                  <a:lnTo>
                    <a:pt x="257" y="1002"/>
                  </a:lnTo>
                  <a:lnTo>
                    <a:pt x="220" y="956"/>
                  </a:lnTo>
                  <a:lnTo>
                    <a:pt x="209" y="914"/>
                  </a:lnTo>
                  <a:lnTo>
                    <a:pt x="215" y="873"/>
                  </a:lnTo>
                  <a:lnTo>
                    <a:pt x="231" y="836"/>
                  </a:lnTo>
                  <a:lnTo>
                    <a:pt x="273" y="798"/>
                  </a:lnTo>
                  <a:lnTo>
                    <a:pt x="330" y="774"/>
                  </a:lnTo>
                  <a:lnTo>
                    <a:pt x="400" y="748"/>
                  </a:lnTo>
                  <a:lnTo>
                    <a:pt x="1110" y="499"/>
                  </a:lnTo>
                  <a:lnTo>
                    <a:pt x="1207" y="451"/>
                  </a:lnTo>
                  <a:lnTo>
                    <a:pt x="1289" y="398"/>
                  </a:lnTo>
                  <a:lnTo>
                    <a:pt x="1344" y="356"/>
                  </a:lnTo>
                  <a:lnTo>
                    <a:pt x="1381" y="310"/>
                  </a:lnTo>
                  <a:lnTo>
                    <a:pt x="1403" y="249"/>
                  </a:lnTo>
                  <a:lnTo>
                    <a:pt x="1401" y="185"/>
                  </a:lnTo>
                  <a:lnTo>
                    <a:pt x="1386" y="136"/>
                  </a:lnTo>
                  <a:lnTo>
                    <a:pt x="1370" y="90"/>
                  </a:lnTo>
                  <a:lnTo>
                    <a:pt x="1335" y="55"/>
                  </a:lnTo>
                  <a:lnTo>
                    <a:pt x="1280" y="18"/>
                  </a:lnTo>
                  <a:lnTo>
                    <a:pt x="1214" y="0"/>
                  </a:lnTo>
                  <a:lnTo>
                    <a:pt x="1172" y="4"/>
                  </a:lnTo>
                  <a:lnTo>
                    <a:pt x="1111" y="7"/>
                  </a:lnTo>
                  <a:lnTo>
                    <a:pt x="1053" y="20"/>
                  </a:lnTo>
                  <a:lnTo>
                    <a:pt x="989" y="46"/>
                  </a:lnTo>
                  <a:lnTo>
                    <a:pt x="939" y="79"/>
                  </a:lnTo>
                  <a:lnTo>
                    <a:pt x="899" y="106"/>
                  </a:lnTo>
                  <a:lnTo>
                    <a:pt x="878" y="149"/>
                  </a:lnTo>
                  <a:lnTo>
                    <a:pt x="897" y="187"/>
                  </a:lnTo>
                  <a:lnTo>
                    <a:pt x="939" y="183"/>
                  </a:lnTo>
                  <a:lnTo>
                    <a:pt x="987" y="171"/>
                  </a:lnTo>
                  <a:lnTo>
                    <a:pt x="1033" y="158"/>
                  </a:lnTo>
                  <a:lnTo>
                    <a:pt x="1069" y="150"/>
                  </a:lnTo>
                  <a:lnTo>
                    <a:pt x="1111" y="150"/>
                  </a:lnTo>
                  <a:lnTo>
                    <a:pt x="1154" y="163"/>
                  </a:lnTo>
                  <a:lnTo>
                    <a:pt x="1183" y="204"/>
                  </a:lnTo>
                  <a:lnTo>
                    <a:pt x="1179" y="248"/>
                  </a:lnTo>
                  <a:lnTo>
                    <a:pt x="1157" y="286"/>
                  </a:lnTo>
                  <a:lnTo>
                    <a:pt x="1121" y="323"/>
                  </a:lnTo>
                  <a:lnTo>
                    <a:pt x="1047" y="361"/>
                  </a:lnTo>
                  <a:lnTo>
                    <a:pt x="908" y="415"/>
                  </a:lnTo>
                  <a:lnTo>
                    <a:pt x="194" y="675"/>
                  </a:lnTo>
                  <a:lnTo>
                    <a:pt x="123" y="715"/>
                  </a:lnTo>
                  <a:lnTo>
                    <a:pt x="68" y="763"/>
                  </a:lnTo>
                  <a:lnTo>
                    <a:pt x="29" y="809"/>
                  </a:lnTo>
                  <a:lnTo>
                    <a:pt x="6" y="858"/>
                  </a:lnTo>
                  <a:lnTo>
                    <a:pt x="0" y="912"/>
                  </a:lnTo>
                  <a:lnTo>
                    <a:pt x="8" y="952"/>
                  </a:lnTo>
                  <a:lnTo>
                    <a:pt x="22" y="992"/>
                  </a:lnTo>
                  <a:lnTo>
                    <a:pt x="59" y="1036"/>
                  </a:lnTo>
                  <a:lnTo>
                    <a:pt x="127" y="1095"/>
                  </a:lnTo>
                  <a:lnTo>
                    <a:pt x="198" y="1135"/>
                  </a:lnTo>
                  <a:lnTo>
                    <a:pt x="273" y="1152"/>
                  </a:lnTo>
                  <a:lnTo>
                    <a:pt x="466" y="1084"/>
                  </a:lnTo>
                </a:path>
              </a:pathLst>
            </a:custGeom>
            <a:grp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2" name="Freeform 12"/>
            <p:cNvSpPr>
              <a:spLocks/>
            </p:cNvSpPr>
            <p:nvPr/>
          </p:nvSpPr>
          <p:spPr bwMode="auto">
            <a:xfrm>
              <a:off x="2711" y="3280"/>
              <a:ext cx="368" cy="422"/>
            </a:xfrm>
            <a:custGeom>
              <a:avLst/>
              <a:gdLst>
                <a:gd name="T0" fmla="*/ 367 w 368"/>
                <a:gd name="T1" fmla="*/ 421 h 422"/>
                <a:gd name="T2" fmla="*/ 171 w 368"/>
                <a:gd name="T3" fmla="*/ 340 h 422"/>
                <a:gd name="T4" fmla="*/ 117 w 368"/>
                <a:gd name="T5" fmla="*/ 304 h 422"/>
                <a:gd name="T6" fmla="*/ 73 w 368"/>
                <a:gd name="T7" fmla="*/ 265 h 422"/>
                <a:gd name="T8" fmla="*/ 31 w 368"/>
                <a:gd name="T9" fmla="*/ 219 h 422"/>
                <a:gd name="T10" fmla="*/ 9 w 368"/>
                <a:gd name="T11" fmla="*/ 179 h 422"/>
                <a:gd name="T12" fmla="*/ 0 w 368"/>
                <a:gd name="T13" fmla="*/ 137 h 422"/>
                <a:gd name="T14" fmla="*/ 2 w 368"/>
                <a:gd name="T15" fmla="*/ 95 h 422"/>
                <a:gd name="T16" fmla="*/ 19 w 368"/>
                <a:gd name="T17" fmla="*/ 51 h 422"/>
                <a:gd name="T18" fmla="*/ 44 w 368"/>
                <a:gd name="T19" fmla="*/ 0 h 422"/>
                <a:gd name="T20" fmla="*/ 120 w 368"/>
                <a:gd name="T21" fmla="*/ 52 h 422"/>
                <a:gd name="T22" fmla="*/ 95 w 368"/>
                <a:gd name="T23" fmla="*/ 98 h 422"/>
                <a:gd name="T24" fmla="*/ 95 w 368"/>
                <a:gd name="T25" fmla="*/ 143 h 422"/>
                <a:gd name="T26" fmla="*/ 122 w 368"/>
                <a:gd name="T27" fmla="*/ 191 h 422"/>
                <a:gd name="T28" fmla="*/ 162 w 368"/>
                <a:gd name="T29" fmla="*/ 235 h 422"/>
                <a:gd name="T30" fmla="*/ 223 w 368"/>
                <a:gd name="T31" fmla="*/ 284 h 422"/>
                <a:gd name="T32" fmla="*/ 290 w 368"/>
                <a:gd name="T33" fmla="*/ 317 h 422"/>
                <a:gd name="T34" fmla="*/ 332 w 368"/>
                <a:gd name="T35" fmla="*/ 351 h 422"/>
                <a:gd name="T36" fmla="*/ 351 w 368"/>
                <a:gd name="T37" fmla="*/ 378 h 422"/>
                <a:gd name="T38" fmla="*/ 367 w 368"/>
                <a:gd name="T39" fmla="*/ 421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8" h="422">
                  <a:moveTo>
                    <a:pt x="367" y="421"/>
                  </a:moveTo>
                  <a:lnTo>
                    <a:pt x="171" y="340"/>
                  </a:lnTo>
                  <a:lnTo>
                    <a:pt x="117" y="304"/>
                  </a:lnTo>
                  <a:lnTo>
                    <a:pt x="73" y="265"/>
                  </a:lnTo>
                  <a:lnTo>
                    <a:pt x="31" y="219"/>
                  </a:lnTo>
                  <a:lnTo>
                    <a:pt x="9" y="179"/>
                  </a:lnTo>
                  <a:lnTo>
                    <a:pt x="0" y="137"/>
                  </a:lnTo>
                  <a:lnTo>
                    <a:pt x="2" y="95"/>
                  </a:lnTo>
                  <a:lnTo>
                    <a:pt x="19" y="51"/>
                  </a:lnTo>
                  <a:lnTo>
                    <a:pt x="44" y="0"/>
                  </a:lnTo>
                  <a:lnTo>
                    <a:pt x="120" y="52"/>
                  </a:lnTo>
                  <a:lnTo>
                    <a:pt x="95" y="98"/>
                  </a:lnTo>
                  <a:lnTo>
                    <a:pt x="95" y="143"/>
                  </a:lnTo>
                  <a:lnTo>
                    <a:pt x="122" y="191"/>
                  </a:lnTo>
                  <a:lnTo>
                    <a:pt x="162" y="235"/>
                  </a:lnTo>
                  <a:lnTo>
                    <a:pt x="223" y="284"/>
                  </a:lnTo>
                  <a:lnTo>
                    <a:pt x="290" y="317"/>
                  </a:lnTo>
                  <a:lnTo>
                    <a:pt x="332" y="351"/>
                  </a:lnTo>
                  <a:lnTo>
                    <a:pt x="351" y="378"/>
                  </a:lnTo>
                  <a:lnTo>
                    <a:pt x="367" y="421"/>
                  </a:lnTo>
                </a:path>
              </a:pathLst>
            </a:custGeom>
            <a:grp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 name="Freeform 13"/>
            <p:cNvSpPr>
              <a:spLocks/>
            </p:cNvSpPr>
            <p:nvPr/>
          </p:nvSpPr>
          <p:spPr bwMode="auto">
            <a:xfrm>
              <a:off x="2432" y="1792"/>
              <a:ext cx="989" cy="1439"/>
            </a:xfrm>
            <a:custGeom>
              <a:avLst/>
              <a:gdLst>
                <a:gd name="T0" fmla="*/ 525 w 989"/>
                <a:gd name="T1" fmla="*/ 1438 h 1439"/>
                <a:gd name="T2" fmla="*/ 582 w 989"/>
                <a:gd name="T3" fmla="*/ 1409 h 1439"/>
                <a:gd name="T4" fmla="*/ 647 w 989"/>
                <a:gd name="T5" fmla="*/ 1355 h 1439"/>
                <a:gd name="T6" fmla="*/ 670 w 989"/>
                <a:gd name="T7" fmla="*/ 1304 h 1439"/>
                <a:gd name="T8" fmla="*/ 686 w 989"/>
                <a:gd name="T9" fmla="*/ 1255 h 1439"/>
                <a:gd name="T10" fmla="*/ 677 w 989"/>
                <a:gd name="T11" fmla="*/ 1198 h 1439"/>
                <a:gd name="T12" fmla="*/ 637 w 989"/>
                <a:gd name="T13" fmla="*/ 1125 h 1439"/>
                <a:gd name="T14" fmla="*/ 609 w 989"/>
                <a:gd name="T15" fmla="*/ 1092 h 1439"/>
                <a:gd name="T16" fmla="*/ 569 w 989"/>
                <a:gd name="T17" fmla="*/ 1063 h 1439"/>
                <a:gd name="T18" fmla="*/ 259 w 989"/>
                <a:gd name="T19" fmla="*/ 905 h 1439"/>
                <a:gd name="T20" fmla="*/ 201 w 989"/>
                <a:gd name="T21" fmla="*/ 863 h 1439"/>
                <a:gd name="T22" fmla="*/ 177 w 989"/>
                <a:gd name="T23" fmla="*/ 843 h 1439"/>
                <a:gd name="T24" fmla="*/ 160 w 989"/>
                <a:gd name="T25" fmla="*/ 800 h 1439"/>
                <a:gd name="T26" fmla="*/ 171 w 989"/>
                <a:gd name="T27" fmla="*/ 766 h 1439"/>
                <a:gd name="T28" fmla="*/ 215 w 989"/>
                <a:gd name="T29" fmla="*/ 738 h 1439"/>
                <a:gd name="T30" fmla="*/ 294 w 989"/>
                <a:gd name="T31" fmla="*/ 709 h 1439"/>
                <a:gd name="T32" fmla="*/ 780 w 989"/>
                <a:gd name="T33" fmla="*/ 521 h 1439"/>
                <a:gd name="T34" fmla="*/ 856 w 989"/>
                <a:gd name="T35" fmla="*/ 471 h 1439"/>
                <a:gd name="T36" fmla="*/ 918 w 989"/>
                <a:gd name="T37" fmla="*/ 417 h 1439"/>
                <a:gd name="T38" fmla="*/ 953 w 989"/>
                <a:gd name="T39" fmla="*/ 379 h 1439"/>
                <a:gd name="T40" fmla="*/ 984 w 989"/>
                <a:gd name="T41" fmla="*/ 334 h 1439"/>
                <a:gd name="T42" fmla="*/ 988 w 989"/>
                <a:gd name="T43" fmla="*/ 274 h 1439"/>
                <a:gd name="T44" fmla="*/ 972 w 989"/>
                <a:gd name="T45" fmla="*/ 214 h 1439"/>
                <a:gd name="T46" fmla="*/ 953 w 989"/>
                <a:gd name="T47" fmla="*/ 167 h 1439"/>
                <a:gd name="T48" fmla="*/ 920 w 989"/>
                <a:gd name="T49" fmla="*/ 126 h 1439"/>
                <a:gd name="T50" fmla="*/ 875 w 989"/>
                <a:gd name="T51" fmla="*/ 85 h 1439"/>
                <a:gd name="T52" fmla="*/ 828 w 989"/>
                <a:gd name="T53" fmla="*/ 50 h 1439"/>
                <a:gd name="T54" fmla="*/ 803 w 989"/>
                <a:gd name="T55" fmla="*/ 29 h 1439"/>
                <a:gd name="T56" fmla="*/ 756 w 989"/>
                <a:gd name="T57" fmla="*/ 0 h 1439"/>
                <a:gd name="T58" fmla="*/ 588 w 989"/>
                <a:gd name="T59" fmla="*/ 61 h 1439"/>
                <a:gd name="T60" fmla="*/ 649 w 989"/>
                <a:gd name="T61" fmla="*/ 104 h 1439"/>
                <a:gd name="T62" fmla="*/ 694 w 989"/>
                <a:gd name="T63" fmla="*/ 145 h 1439"/>
                <a:gd name="T64" fmla="*/ 739 w 989"/>
                <a:gd name="T65" fmla="*/ 182 h 1439"/>
                <a:gd name="T66" fmla="*/ 780 w 989"/>
                <a:gd name="T67" fmla="*/ 223 h 1439"/>
                <a:gd name="T68" fmla="*/ 803 w 989"/>
                <a:gd name="T69" fmla="*/ 272 h 1439"/>
                <a:gd name="T70" fmla="*/ 787 w 989"/>
                <a:gd name="T71" fmla="*/ 323 h 1439"/>
                <a:gd name="T72" fmla="*/ 729 w 989"/>
                <a:gd name="T73" fmla="*/ 369 h 1439"/>
                <a:gd name="T74" fmla="*/ 639 w 989"/>
                <a:gd name="T75" fmla="*/ 413 h 1439"/>
                <a:gd name="T76" fmla="*/ 212 w 989"/>
                <a:gd name="T77" fmla="*/ 589 h 1439"/>
                <a:gd name="T78" fmla="*/ 160 w 989"/>
                <a:gd name="T79" fmla="*/ 608 h 1439"/>
                <a:gd name="T80" fmla="*/ 88 w 989"/>
                <a:gd name="T81" fmla="*/ 653 h 1439"/>
                <a:gd name="T82" fmla="*/ 43 w 989"/>
                <a:gd name="T83" fmla="*/ 698 h 1439"/>
                <a:gd name="T84" fmla="*/ 9 w 989"/>
                <a:gd name="T85" fmla="*/ 755 h 1439"/>
                <a:gd name="T86" fmla="*/ 0 w 989"/>
                <a:gd name="T87" fmla="*/ 820 h 1439"/>
                <a:gd name="T88" fmla="*/ 10 w 989"/>
                <a:gd name="T89" fmla="*/ 872 h 1439"/>
                <a:gd name="T90" fmla="*/ 40 w 989"/>
                <a:gd name="T91" fmla="*/ 914 h 1439"/>
                <a:gd name="T92" fmla="*/ 84 w 989"/>
                <a:gd name="T93" fmla="*/ 949 h 1439"/>
                <a:gd name="T94" fmla="*/ 159 w 989"/>
                <a:gd name="T95" fmla="*/ 999 h 1439"/>
                <a:gd name="T96" fmla="*/ 487 w 989"/>
                <a:gd name="T97" fmla="*/ 1164 h 1439"/>
                <a:gd name="T98" fmla="*/ 530 w 989"/>
                <a:gd name="T99" fmla="*/ 1197 h 1439"/>
                <a:gd name="T100" fmla="*/ 569 w 989"/>
                <a:gd name="T101" fmla="*/ 1236 h 1439"/>
                <a:gd name="T102" fmla="*/ 557 w 989"/>
                <a:gd name="T103" fmla="*/ 1292 h 1439"/>
                <a:gd name="T104" fmla="*/ 502 w 989"/>
                <a:gd name="T105" fmla="*/ 1354 h 1439"/>
                <a:gd name="T106" fmla="*/ 434 w 989"/>
                <a:gd name="T107" fmla="*/ 1394 h 1439"/>
                <a:gd name="T108" fmla="*/ 525 w 989"/>
                <a:gd name="T109" fmla="*/ 1438 h 1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89" h="1439">
                  <a:moveTo>
                    <a:pt x="525" y="1438"/>
                  </a:moveTo>
                  <a:lnTo>
                    <a:pt x="582" y="1409"/>
                  </a:lnTo>
                  <a:lnTo>
                    <a:pt x="647" y="1355"/>
                  </a:lnTo>
                  <a:lnTo>
                    <a:pt x="670" y="1304"/>
                  </a:lnTo>
                  <a:lnTo>
                    <a:pt x="686" y="1255"/>
                  </a:lnTo>
                  <a:lnTo>
                    <a:pt x="677" y="1198"/>
                  </a:lnTo>
                  <a:lnTo>
                    <a:pt x="637" y="1125"/>
                  </a:lnTo>
                  <a:lnTo>
                    <a:pt x="609" y="1092"/>
                  </a:lnTo>
                  <a:lnTo>
                    <a:pt x="569" y="1063"/>
                  </a:lnTo>
                  <a:lnTo>
                    <a:pt x="259" y="905"/>
                  </a:lnTo>
                  <a:lnTo>
                    <a:pt x="201" y="863"/>
                  </a:lnTo>
                  <a:lnTo>
                    <a:pt x="177" y="843"/>
                  </a:lnTo>
                  <a:lnTo>
                    <a:pt x="160" y="800"/>
                  </a:lnTo>
                  <a:lnTo>
                    <a:pt x="171" y="766"/>
                  </a:lnTo>
                  <a:lnTo>
                    <a:pt x="215" y="738"/>
                  </a:lnTo>
                  <a:lnTo>
                    <a:pt x="294" y="709"/>
                  </a:lnTo>
                  <a:lnTo>
                    <a:pt x="780" y="521"/>
                  </a:lnTo>
                  <a:lnTo>
                    <a:pt x="856" y="471"/>
                  </a:lnTo>
                  <a:lnTo>
                    <a:pt x="918" y="417"/>
                  </a:lnTo>
                  <a:lnTo>
                    <a:pt x="953" y="379"/>
                  </a:lnTo>
                  <a:lnTo>
                    <a:pt x="984" y="334"/>
                  </a:lnTo>
                  <a:lnTo>
                    <a:pt x="988" y="274"/>
                  </a:lnTo>
                  <a:lnTo>
                    <a:pt x="972" y="214"/>
                  </a:lnTo>
                  <a:lnTo>
                    <a:pt x="953" y="167"/>
                  </a:lnTo>
                  <a:lnTo>
                    <a:pt x="920" y="126"/>
                  </a:lnTo>
                  <a:lnTo>
                    <a:pt x="875" y="85"/>
                  </a:lnTo>
                  <a:lnTo>
                    <a:pt x="828" y="50"/>
                  </a:lnTo>
                  <a:lnTo>
                    <a:pt x="803" y="29"/>
                  </a:lnTo>
                  <a:lnTo>
                    <a:pt x="756" y="0"/>
                  </a:lnTo>
                  <a:lnTo>
                    <a:pt x="588" y="61"/>
                  </a:lnTo>
                  <a:lnTo>
                    <a:pt x="649" y="104"/>
                  </a:lnTo>
                  <a:lnTo>
                    <a:pt x="694" y="145"/>
                  </a:lnTo>
                  <a:lnTo>
                    <a:pt x="739" y="182"/>
                  </a:lnTo>
                  <a:lnTo>
                    <a:pt x="780" y="223"/>
                  </a:lnTo>
                  <a:lnTo>
                    <a:pt x="803" y="272"/>
                  </a:lnTo>
                  <a:lnTo>
                    <a:pt x="787" y="323"/>
                  </a:lnTo>
                  <a:lnTo>
                    <a:pt x="729" y="369"/>
                  </a:lnTo>
                  <a:lnTo>
                    <a:pt x="639" y="413"/>
                  </a:lnTo>
                  <a:lnTo>
                    <a:pt x="212" y="589"/>
                  </a:lnTo>
                  <a:lnTo>
                    <a:pt x="160" y="608"/>
                  </a:lnTo>
                  <a:lnTo>
                    <a:pt x="88" y="653"/>
                  </a:lnTo>
                  <a:lnTo>
                    <a:pt x="43" y="698"/>
                  </a:lnTo>
                  <a:lnTo>
                    <a:pt x="9" y="755"/>
                  </a:lnTo>
                  <a:lnTo>
                    <a:pt x="0" y="820"/>
                  </a:lnTo>
                  <a:lnTo>
                    <a:pt x="10" y="872"/>
                  </a:lnTo>
                  <a:lnTo>
                    <a:pt x="40" y="914"/>
                  </a:lnTo>
                  <a:lnTo>
                    <a:pt x="84" y="949"/>
                  </a:lnTo>
                  <a:lnTo>
                    <a:pt x="159" y="999"/>
                  </a:lnTo>
                  <a:lnTo>
                    <a:pt x="487" y="1164"/>
                  </a:lnTo>
                  <a:lnTo>
                    <a:pt x="530" y="1197"/>
                  </a:lnTo>
                  <a:lnTo>
                    <a:pt x="569" y="1236"/>
                  </a:lnTo>
                  <a:lnTo>
                    <a:pt x="557" y="1292"/>
                  </a:lnTo>
                  <a:lnTo>
                    <a:pt x="502" y="1354"/>
                  </a:lnTo>
                  <a:lnTo>
                    <a:pt x="434" y="1394"/>
                  </a:lnTo>
                  <a:lnTo>
                    <a:pt x="525" y="1438"/>
                  </a:lnTo>
                </a:path>
              </a:pathLst>
            </a:custGeom>
            <a:grp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4" name="Freeform 14"/>
            <p:cNvSpPr>
              <a:spLocks/>
            </p:cNvSpPr>
            <p:nvPr/>
          </p:nvSpPr>
          <p:spPr bwMode="auto">
            <a:xfrm>
              <a:off x="2100" y="1162"/>
              <a:ext cx="669" cy="582"/>
            </a:xfrm>
            <a:custGeom>
              <a:avLst/>
              <a:gdLst>
                <a:gd name="T0" fmla="*/ 668 w 669"/>
                <a:gd name="T1" fmla="*/ 553 h 582"/>
                <a:gd name="T2" fmla="*/ 668 w 669"/>
                <a:gd name="T3" fmla="*/ 450 h 582"/>
                <a:gd name="T4" fmla="*/ 562 w 669"/>
                <a:gd name="T5" fmla="*/ 435 h 582"/>
                <a:gd name="T6" fmla="*/ 448 w 669"/>
                <a:gd name="T7" fmla="*/ 420 h 582"/>
                <a:gd name="T8" fmla="*/ 367 w 669"/>
                <a:gd name="T9" fmla="*/ 400 h 582"/>
                <a:gd name="T10" fmla="*/ 314 w 669"/>
                <a:gd name="T11" fmla="*/ 378 h 582"/>
                <a:gd name="T12" fmla="*/ 257 w 669"/>
                <a:gd name="T13" fmla="*/ 349 h 582"/>
                <a:gd name="T14" fmla="*/ 220 w 669"/>
                <a:gd name="T15" fmla="*/ 314 h 582"/>
                <a:gd name="T16" fmla="*/ 193 w 669"/>
                <a:gd name="T17" fmla="*/ 274 h 582"/>
                <a:gd name="T18" fmla="*/ 180 w 669"/>
                <a:gd name="T19" fmla="*/ 231 h 582"/>
                <a:gd name="T20" fmla="*/ 180 w 669"/>
                <a:gd name="T21" fmla="*/ 189 h 582"/>
                <a:gd name="T22" fmla="*/ 193 w 669"/>
                <a:gd name="T23" fmla="*/ 165 h 582"/>
                <a:gd name="T24" fmla="*/ 209 w 669"/>
                <a:gd name="T25" fmla="*/ 143 h 582"/>
                <a:gd name="T26" fmla="*/ 255 w 669"/>
                <a:gd name="T27" fmla="*/ 127 h 582"/>
                <a:gd name="T28" fmla="*/ 297 w 669"/>
                <a:gd name="T29" fmla="*/ 127 h 582"/>
                <a:gd name="T30" fmla="*/ 345 w 669"/>
                <a:gd name="T31" fmla="*/ 141 h 582"/>
                <a:gd name="T32" fmla="*/ 396 w 669"/>
                <a:gd name="T33" fmla="*/ 156 h 582"/>
                <a:gd name="T34" fmla="*/ 448 w 669"/>
                <a:gd name="T35" fmla="*/ 163 h 582"/>
                <a:gd name="T36" fmla="*/ 477 w 669"/>
                <a:gd name="T37" fmla="*/ 125 h 582"/>
                <a:gd name="T38" fmla="*/ 464 w 669"/>
                <a:gd name="T39" fmla="*/ 86 h 582"/>
                <a:gd name="T40" fmla="*/ 415 w 669"/>
                <a:gd name="T41" fmla="*/ 42 h 582"/>
                <a:gd name="T42" fmla="*/ 363 w 669"/>
                <a:gd name="T43" fmla="*/ 18 h 582"/>
                <a:gd name="T44" fmla="*/ 319 w 669"/>
                <a:gd name="T45" fmla="*/ 7 h 582"/>
                <a:gd name="T46" fmla="*/ 273 w 669"/>
                <a:gd name="T47" fmla="*/ 2 h 582"/>
                <a:gd name="T48" fmla="*/ 222 w 669"/>
                <a:gd name="T49" fmla="*/ 0 h 582"/>
                <a:gd name="T50" fmla="*/ 176 w 669"/>
                <a:gd name="T51" fmla="*/ 4 h 582"/>
                <a:gd name="T52" fmla="*/ 136 w 669"/>
                <a:gd name="T53" fmla="*/ 15 h 582"/>
                <a:gd name="T54" fmla="*/ 86 w 669"/>
                <a:gd name="T55" fmla="*/ 33 h 582"/>
                <a:gd name="T56" fmla="*/ 50 w 669"/>
                <a:gd name="T57" fmla="*/ 66 h 582"/>
                <a:gd name="T58" fmla="*/ 22 w 669"/>
                <a:gd name="T59" fmla="*/ 99 h 582"/>
                <a:gd name="T60" fmla="*/ 6 w 669"/>
                <a:gd name="T61" fmla="*/ 145 h 582"/>
                <a:gd name="T62" fmla="*/ 0 w 669"/>
                <a:gd name="T63" fmla="*/ 189 h 582"/>
                <a:gd name="T64" fmla="*/ 9 w 669"/>
                <a:gd name="T65" fmla="*/ 237 h 582"/>
                <a:gd name="T66" fmla="*/ 22 w 669"/>
                <a:gd name="T67" fmla="*/ 285 h 582"/>
                <a:gd name="T68" fmla="*/ 50 w 669"/>
                <a:gd name="T69" fmla="*/ 330 h 582"/>
                <a:gd name="T70" fmla="*/ 81 w 669"/>
                <a:gd name="T71" fmla="*/ 375 h 582"/>
                <a:gd name="T72" fmla="*/ 125 w 669"/>
                <a:gd name="T73" fmla="*/ 419 h 582"/>
                <a:gd name="T74" fmla="*/ 169 w 669"/>
                <a:gd name="T75" fmla="*/ 457 h 582"/>
                <a:gd name="T76" fmla="*/ 217 w 669"/>
                <a:gd name="T77" fmla="*/ 488 h 582"/>
                <a:gd name="T78" fmla="*/ 266 w 669"/>
                <a:gd name="T79" fmla="*/ 514 h 582"/>
                <a:gd name="T80" fmla="*/ 310 w 669"/>
                <a:gd name="T81" fmla="*/ 534 h 582"/>
                <a:gd name="T82" fmla="*/ 369 w 669"/>
                <a:gd name="T83" fmla="*/ 549 h 582"/>
                <a:gd name="T84" fmla="*/ 437 w 669"/>
                <a:gd name="T85" fmla="*/ 568 h 582"/>
                <a:gd name="T86" fmla="*/ 516 w 669"/>
                <a:gd name="T87" fmla="*/ 581 h 582"/>
                <a:gd name="T88" fmla="*/ 595 w 669"/>
                <a:gd name="T89" fmla="*/ 577 h 582"/>
                <a:gd name="T90" fmla="*/ 668 w 669"/>
                <a:gd name="T91" fmla="*/ 553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69" h="582">
                  <a:moveTo>
                    <a:pt x="668" y="553"/>
                  </a:moveTo>
                  <a:lnTo>
                    <a:pt x="668" y="450"/>
                  </a:lnTo>
                  <a:lnTo>
                    <a:pt x="562" y="435"/>
                  </a:lnTo>
                  <a:lnTo>
                    <a:pt x="448" y="420"/>
                  </a:lnTo>
                  <a:lnTo>
                    <a:pt x="367" y="400"/>
                  </a:lnTo>
                  <a:lnTo>
                    <a:pt x="314" y="378"/>
                  </a:lnTo>
                  <a:lnTo>
                    <a:pt x="257" y="349"/>
                  </a:lnTo>
                  <a:lnTo>
                    <a:pt x="220" y="314"/>
                  </a:lnTo>
                  <a:lnTo>
                    <a:pt x="193" y="274"/>
                  </a:lnTo>
                  <a:lnTo>
                    <a:pt x="180" y="231"/>
                  </a:lnTo>
                  <a:lnTo>
                    <a:pt x="180" y="189"/>
                  </a:lnTo>
                  <a:lnTo>
                    <a:pt x="193" y="165"/>
                  </a:lnTo>
                  <a:lnTo>
                    <a:pt x="209" y="143"/>
                  </a:lnTo>
                  <a:lnTo>
                    <a:pt x="255" y="127"/>
                  </a:lnTo>
                  <a:lnTo>
                    <a:pt x="297" y="127"/>
                  </a:lnTo>
                  <a:lnTo>
                    <a:pt x="345" y="141"/>
                  </a:lnTo>
                  <a:lnTo>
                    <a:pt x="396" y="156"/>
                  </a:lnTo>
                  <a:lnTo>
                    <a:pt x="448" y="163"/>
                  </a:lnTo>
                  <a:lnTo>
                    <a:pt x="477" y="125"/>
                  </a:lnTo>
                  <a:lnTo>
                    <a:pt x="464" y="86"/>
                  </a:lnTo>
                  <a:lnTo>
                    <a:pt x="415" y="42"/>
                  </a:lnTo>
                  <a:lnTo>
                    <a:pt x="363" y="18"/>
                  </a:lnTo>
                  <a:lnTo>
                    <a:pt x="319" y="7"/>
                  </a:lnTo>
                  <a:lnTo>
                    <a:pt x="273" y="2"/>
                  </a:lnTo>
                  <a:lnTo>
                    <a:pt x="222" y="0"/>
                  </a:lnTo>
                  <a:lnTo>
                    <a:pt x="176" y="4"/>
                  </a:lnTo>
                  <a:lnTo>
                    <a:pt x="136" y="15"/>
                  </a:lnTo>
                  <a:lnTo>
                    <a:pt x="86" y="33"/>
                  </a:lnTo>
                  <a:lnTo>
                    <a:pt x="50" y="66"/>
                  </a:lnTo>
                  <a:lnTo>
                    <a:pt x="22" y="99"/>
                  </a:lnTo>
                  <a:lnTo>
                    <a:pt x="6" y="145"/>
                  </a:lnTo>
                  <a:lnTo>
                    <a:pt x="0" y="189"/>
                  </a:lnTo>
                  <a:lnTo>
                    <a:pt x="9" y="237"/>
                  </a:lnTo>
                  <a:lnTo>
                    <a:pt x="22" y="285"/>
                  </a:lnTo>
                  <a:lnTo>
                    <a:pt x="50" y="330"/>
                  </a:lnTo>
                  <a:lnTo>
                    <a:pt x="81" y="375"/>
                  </a:lnTo>
                  <a:lnTo>
                    <a:pt x="125" y="419"/>
                  </a:lnTo>
                  <a:lnTo>
                    <a:pt x="169" y="457"/>
                  </a:lnTo>
                  <a:lnTo>
                    <a:pt x="217" y="488"/>
                  </a:lnTo>
                  <a:lnTo>
                    <a:pt x="266" y="514"/>
                  </a:lnTo>
                  <a:lnTo>
                    <a:pt x="310" y="534"/>
                  </a:lnTo>
                  <a:lnTo>
                    <a:pt x="369" y="549"/>
                  </a:lnTo>
                  <a:lnTo>
                    <a:pt x="437" y="568"/>
                  </a:lnTo>
                  <a:lnTo>
                    <a:pt x="516" y="581"/>
                  </a:lnTo>
                  <a:lnTo>
                    <a:pt x="595" y="577"/>
                  </a:lnTo>
                  <a:lnTo>
                    <a:pt x="668" y="553"/>
                  </a:lnTo>
                </a:path>
              </a:pathLst>
            </a:custGeom>
            <a:grp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5" name="Freeform 15"/>
            <p:cNvSpPr>
              <a:spLocks/>
            </p:cNvSpPr>
            <p:nvPr/>
          </p:nvSpPr>
          <p:spPr bwMode="auto">
            <a:xfrm>
              <a:off x="1365" y="583"/>
              <a:ext cx="1413" cy="549"/>
            </a:xfrm>
            <a:custGeom>
              <a:avLst/>
              <a:gdLst>
                <a:gd name="T0" fmla="*/ 1412 w 1413"/>
                <a:gd name="T1" fmla="*/ 548 h 549"/>
                <a:gd name="T2" fmla="*/ 1316 w 1413"/>
                <a:gd name="T3" fmla="*/ 537 h 549"/>
                <a:gd name="T4" fmla="*/ 1237 w 1413"/>
                <a:gd name="T5" fmla="*/ 524 h 549"/>
                <a:gd name="T6" fmla="*/ 1179 w 1413"/>
                <a:gd name="T7" fmla="*/ 511 h 549"/>
                <a:gd name="T8" fmla="*/ 1118 w 1413"/>
                <a:gd name="T9" fmla="*/ 499 h 549"/>
                <a:gd name="T10" fmla="*/ 1060 w 1413"/>
                <a:gd name="T11" fmla="*/ 493 h 549"/>
                <a:gd name="T12" fmla="*/ 1000 w 1413"/>
                <a:gd name="T13" fmla="*/ 495 h 549"/>
                <a:gd name="T14" fmla="*/ 939 w 1413"/>
                <a:gd name="T15" fmla="*/ 499 h 549"/>
                <a:gd name="T16" fmla="*/ 894 w 1413"/>
                <a:gd name="T17" fmla="*/ 482 h 549"/>
                <a:gd name="T18" fmla="*/ 962 w 1413"/>
                <a:gd name="T19" fmla="*/ 440 h 549"/>
                <a:gd name="T20" fmla="*/ 1005 w 1413"/>
                <a:gd name="T21" fmla="*/ 411 h 549"/>
                <a:gd name="T22" fmla="*/ 1043 w 1413"/>
                <a:gd name="T23" fmla="*/ 381 h 549"/>
                <a:gd name="T24" fmla="*/ 1069 w 1413"/>
                <a:gd name="T25" fmla="*/ 348 h 549"/>
                <a:gd name="T26" fmla="*/ 962 w 1413"/>
                <a:gd name="T27" fmla="*/ 383 h 549"/>
                <a:gd name="T28" fmla="*/ 855 w 1413"/>
                <a:gd name="T29" fmla="*/ 418 h 549"/>
                <a:gd name="T30" fmla="*/ 783 w 1413"/>
                <a:gd name="T31" fmla="*/ 436 h 549"/>
                <a:gd name="T32" fmla="*/ 670 w 1413"/>
                <a:gd name="T33" fmla="*/ 449 h 549"/>
                <a:gd name="T34" fmla="*/ 597 w 1413"/>
                <a:gd name="T35" fmla="*/ 449 h 549"/>
                <a:gd name="T36" fmla="*/ 531 w 1413"/>
                <a:gd name="T37" fmla="*/ 444 h 549"/>
                <a:gd name="T38" fmla="*/ 486 w 1413"/>
                <a:gd name="T39" fmla="*/ 427 h 549"/>
                <a:gd name="T40" fmla="*/ 459 w 1413"/>
                <a:gd name="T41" fmla="*/ 407 h 549"/>
                <a:gd name="T42" fmla="*/ 527 w 1413"/>
                <a:gd name="T43" fmla="*/ 389 h 549"/>
                <a:gd name="T44" fmla="*/ 572 w 1413"/>
                <a:gd name="T45" fmla="*/ 365 h 549"/>
                <a:gd name="T46" fmla="*/ 599 w 1413"/>
                <a:gd name="T47" fmla="*/ 339 h 549"/>
                <a:gd name="T48" fmla="*/ 634 w 1413"/>
                <a:gd name="T49" fmla="*/ 308 h 549"/>
                <a:gd name="T50" fmla="*/ 544 w 1413"/>
                <a:gd name="T51" fmla="*/ 334 h 549"/>
                <a:gd name="T52" fmla="*/ 463 w 1413"/>
                <a:gd name="T53" fmla="*/ 348 h 549"/>
                <a:gd name="T54" fmla="*/ 378 w 1413"/>
                <a:gd name="T55" fmla="*/ 356 h 549"/>
                <a:gd name="T56" fmla="*/ 303 w 1413"/>
                <a:gd name="T57" fmla="*/ 352 h 549"/>
                <a:gd name="T58" fmla="*/ 254 w 1413"/>
                <a:gd name="T59" fmla="*/ 334 h 549"/>
                <a:gd name="T60" fmla="*/ 233 w 1413"/>
                <a:gd name="T61" fmla="*/ 312 h 549"/>
                <a:gd name="T62" fmla="*/ 281 w 1413"/>
                <a:gd name="T63" fmla="*/ 291 h 549"/>
                <a:gd name="T64" fmla="*/ 313 w 1413"/>
                <a:gd name="T65" fmla="*/ 269 h 549"/>
                <a:gd name="T66" fmla="*/ 341 w 1413"/>
                <a:gd name="T67" fmla="*/ 244 h 549"/>
                <a:gd name="T68" fmla="*/ 339 w 1413"/>
                <a:gd name="T69" fmla="*/ 229 h 549"/>
                <a:gd name="T70" fmla="*/ 262 w 1413"/>
                <a:gd name="T71" fmla="*/ 246 h 549"/>
                <a:gd name="T72" fmla="*/ 179 w 1413"/>
                <a:gd name="T73" fmla="*/ 255 h 549"/>
                <a:gd name="T74" fmla="*/ 109 w 1413"/>
                <a:gd name="T75" fmla="*/ 254 h 549"/>
                <a:gd name="T76" fmla="*/ 51 w 1413"/>
                <a:gd name="T77" fmla="*/ 244 h 549"/>
                <a:gd name="T78" fmla="*/ 19 w 1413"/>
                <a:gd name="T79" fmla="*/ 229 h 549"/>
                <a:gd name="T80" fmla="*/ 0 w 1413"/>
                <a:gd name="T81" fmla="*/ 205 h 549"/>
                <a:gd name="T82" fmla="*/ 120 w 1413"/>
                <a:gd name="T83" fmla="*/ 187 h 549"/>
                <a:gd name="T84" fmla="*/ 309 w 1413"/>
                <a:gd name="T85" fmla="*/ 156 h 549"/>
                <a:gd name="T86" fmla="*/ 544 w 1413"/>
                <a:gd name="T87" fmla="*/ 119 h 549"/>
                <a:gd name="T88" fmla="*/ 742 w 1413"/>
                <a:gd name="T89" fmla="*/ 71 h 549"/>
                <a:gd name="T90" fmla="*/ 926 w 1413"/>
                <a:gd name="T91" fmla="*/ 26 h 549"/>
                <a:gd name="T92" fmla="*/ 1020 w 1413"/>
                <a:gd name="T93" fmla="*/ 9 h 549"/>
                <a:gd name="T94" fmla="*/ 1098 w 1413"/>
                <a:gd name="T95" fmla="*/ 0 h 549"/>
                <a:gd name="T96" fmla="*/ 1165 w 1413"/>
                <a:gd name="T97" fmla="*/ 2 h 549"/>
                <a:gd name="T98" fmla="*/ 1211 w 1413"/>
                <a:gd name="T99" fmla="*/ 7 h 549"/>
                <a:gd name="T100" fmla="*/ 1254 w 1413"/>
                <a:gd name="T101" fmla="*/ 27 h 549"/>
                <a:gd name="T102" fmla="*/ 1288 w 1413"/>
                <a:gd name="T103" fmla="*/ 71 h 549"/>
                <a:gd name="T104" fmla="*/ 1301 w 1413"/>
                <a:gd name="T105" fmla="*/ 117 h 549"/>
                <a:gd name="T106" fmla="*/ 1316 w 1413"/>
                <a:gd name="T107" fmla="*/ 148 h 549"/>
                <a:gd name="T108" fmla="*/ 1344 w 1413"/>
                <a:gd name="T109" fmla="*/ 159 h 549"/>
                <a:gd name="T110" fmla="*/ 1384 w 1413"/>
                <a:gd name="T111" fmla="*/ 156 h 549"/>
                <a:gd name="T112" fmla="*/ 1412 w 1413"/>
                <a:gd name="T113" fmla="*/ 145 h 549"/>
                <a:gd name="T114" fmla="*/ 1412 w 1413"/>
                <a:gd name="T115" fmla="*/ 548 h 5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413" h="549">
                  <a:moveTo>
                    <a:pt x="1412" y="548"/>
                  </a:moveTo>
                  <a:lnTo>
                    <a:pt x="1316" y="537"/>
                  </a:lnTo>
                  <a:lnTo>
                    <a:pt x="1237" y="524"/>
                  </a:lnTo>
                  <a:lnTo>
                    <a:pt x="1179" y="511"/>
                  </a:lnTo>
                  <a:lnTo>
                    <a:pt x="1118" y="499"/>
                  </a:lnTo>
                  <a:lnTo>
                    <a:pt x="1060" y="493"/>
                  </a:lnTo>
                  <a:lnTo>
                    <a:pt x="1000" y="495"/>
                  </a:lnTo>
                  <a:lnTo>
                    <a:pt x="939" y="499"/>
                  </a:lnTo>
                  <a:lnTo>
                    <a:pt x="894" y="482"/>
                  </a:lnTo>
                  <a:lnTo>
                    <a:pt x="962" y="440"/>
                  </a:lnTo>
                  <a:lnTo>
                    <a:pt x="1005" y="411"/>
                  </a:lnTo>
                  <a:lnTo>
                    <a:pt x="1043" y="381"/>
                  </a:lnTo>
                  <a:lnTo>
                    <a:pt x="1069" y="348"/>
                  </a:lnTo>
                  <a:lnTo>
                    <a:pt x="962" y="383"/>
                  </a:lnTo>
                  <a:lnTo>
                    <a:pt x="855" y="418"/>
                  </a:lnTo>
                  <a:lnTo>
                    <a:pt x="783" y="436"/>
                  </a:lnTo>
                  <a:lnTo>
                    <a:pt x="670" y="449"/>
                  </a:lnTo>
                  <a:lnTo>
                    <a:pt x="597" y="449"/>
                  </a:lnTo>
                  <a:lnTo>
                    <a:pt x="531" y="444"/>
                  </a:lnTo>
                  <a:lnTo>
                    <a:pt x="486" y="427"/>
                  </a:lnTo>
                  <a:lnTo>
                    <a:pt x="459" y="407"/>
                  </a:lnTo>
                  <a:lnTo>
                    <a:pt x="527" y="389"/>
                  </a:lnTo>
                  <a:lnTo>
                    <a:pt x="572" y="365"/>
                  </a:lnTo>
                  <a:lnTo>
                    <a:pt x="599" y="339"/>
                  </a:lnTo>
                  <a:lnTo>
                    <a:pt x="634" y="308"/>
                  </a:lnTo>
                  <a:lnTo>
                    <a:pt x="544" y="334"/>
                  </a:lnTo>
                  <a:lnTo>
                    <a:pt x="463" y="348"/>
                  </a:lnTo>
                  <a:lnTo>
                    <a:pt x="378" y="356"/>
                  </a:lnTo>
                  <a:lnTo>
                    <a:pt x="303" y="352"/>
                  </a:lnTo>
                  <a:lnTo>
                    <a:pt x="254" y="334"/>
                  </a:lnTo>
                  <a:lnTo>
                    <a:pt x="233" y="312"/>
                  </a:lnTo>
                  <a:lnTo>
                    <a:pt x="281" y="291"/>
                  </a:lnTo>
                  <a:lnTo>
                    <a:pt x="313" y="269"/>
                  </a:lnTo>
                  <a:lnTo>
                    <a:pt x="341" y="244"/>
                  </a:lnTo>
                  <a:lnTo>
                    <a:pt x="339" y="229"/>
                  </a:lnTo>
                  <a:lnTo>
                    <a:pt x="262" y="246"/>
                  </a:lnTo>
                  <a:lnTo>
                    <a:pt x="179" y="255"/>
                  </a:lnTo>
                  <a:lnTo>
                    <a:pt x="109" y="254"/>
                  </a:lnTo>
                  <a:lnTo>
                    <a:pt x="51" y="244"/>
                  </a:lnTo>
                  <a:lnTo>
                    <a:pt x="19" y="229"/>
                  </a:lnTo>
                  <a:lnTo>
                    <a:pt x="0" y="205"/>
                  </a:lnTo>
                  <a:lnTo>
                    <a:pt x="120" y="187"/>
                  </a:lnTo>
                  <a:lnTo>
                    <a:pt x="309" y="156"/>
                  </a:lnTo>
                  <a:lnTo>
                    <a:pt x="544" y="119"/>
                  </a:lnTo>
                  <a:lnTo>
                    <a:pt x="742" y="71"/>
                  </a:lnTo>
                  <a:lnTo>
                    <a:pt x="926" y="26"/>
                  </a:lnTo>
                  <a:lnTo>
                    <a:pt x="1020" y="9"/>
                  </a:lnTo>
                  <a:lnTo>
                    <a:pt x="1098" y="0"/>
                  </a:lnTo>
                  <a:lnTo>
                    <a:pt x="1165" y="2"/>
                  </a:lnTo>
                  <a:lnTo>
                    <a:pt x="1211" y="7"/>
                  </a:lnTo>
                  <a:lnTo>
                    <a:pt x="1254" y="27"/>
                  </a:lnTo>
                  <a:lnTo>
                    <a:pt x="1288" y="71"/>
                  </a:lnTo>
                  <a:lnTo>
                    <a:pt x="1301" y="117"/>
                  </a:lnTo>
                  <a:lnTo>
                    <a:pt x="1316" y="148"/>
                  </a:lnTo>
                  <a:lnTo>
                    <a:pt x="1344" y="159"/>
                  </a:lnTo>
                  <a:lnTo>
                    <a:pt x="1384" y="156"/>
                  </a:lnTo>
                  <a:lnTo>
                    <a:pt x="1412" y="145"/>
                  </a:lnTo>
                  <a:lnTo>
                    <a:pt x="1412" y="548"/>
                  </a:lnTo>
                </a:path>
              </a:pathLst>
            </a:custGeom>
            <a:grp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6" name="Oval 16"/>
            <p:cNvSpPr>
              <a:spLocks noChangeArrowheads="1"/>
            </p:cNvSpPr>
            <p:nvPr/>
          </p:nvSpPr>
          <p:spPr bwMode="auto">
            <a:xfrm>
              <a:off x="2785" y="355"/>
              <a:ext cx="187" cy="198"/>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 name="Freeform 17"/>
            <p:cNvSpPr>
              <a:spLocks/>
            </p:cNvSpPr>
            <p:nvPr/>
          </p:nvSpPr>
          <p:spPr bwMode="auto">
            <a:xfrm>
              <a:off x="2976" y="583"/>
              <a:ext cx="1413" cy="549"/>
            </a:xfrm>
            <a:custGeom>
              <a:avLst/>
              <a:gdLst>
                <a:gd name="T0" fmla="*/ 0 w 1413"/>
                <a:gd name="T1" fmla="*/ 548 h 549"/>
                <a:gd name="T2" fmla="*/ 96 w 1413"/>
                <a:gd name="T3" fmla="*/ 537 h 549"/>
                <a:gd name="T4" fmla="*/ 175 w 1413"/>
                <a:gd name="T5" fmla="*/ 524 h 549"/>
                <a:gd name="T6" fmla="*/ 233 w 1413"/>
                <a:gd name="T7" fmla="*/ 511 h 549"/>
                <a:gd name="T8" fmla="*/ 294 w 1413"/>
                <a:gd name="T9" fmla="*/ 499 h 549"/>
                <a:gd name="T10" fmla="*/ 352 w 1413"/>
                <a:gd name="T11" fmla="*/ 493 h 549"/>
                <a:gd name="T12" fmla="*/ 412 w 1413"/>
                <a:gd name="T13" fmla="*/ 495 h 549"/>
                <a:gd name="T14" fmla="*/ 473 w 1413"/>
                <a:gd name="T15" fmla="*/ 499 h 549"/>
                <a:gd name="T16" fmla="*/ 518 w 1413"/>
                <a:gd name="T17" fmla="*/ 482 h 549"/>
                <a:gd name="T18" fmla="*/ 450 w 1413"/>
                <a:gd name="T19" fmla="*/ 440 h 549"/>
                <a:gd name="T20" fmla="*/ 407 w 1413"/>
                <a:gd name="T21" fmla="*/ 411 h 549"/>
                <a:gd name="T22" fmla="*/ 369 w 1413"/>
                <a:gd name="T23" fmla="*/ 381 h 549"/>
                <a:gd name="T24" fmla="*/ 343 w 1413"/>
                <a:gd name="T25" fmla="*/ 348 h 549"/>
                <a:gd name="T26" fmla="*/ 450 w 1413"/>
                <a:gd name="T27" fmla="*/ 383 h 549"/>
                <a:gd name="T28" fmla="*/ 557 w 1413"/>
                <a:gd name="T29" fmla="*/ 418 h 549"/>
                <a:gd name="T30" fmla="*/ 629 w 1413"/>
                <a:gd name="T31" fmla="*/ 436 h 549"/>
                <a:gd name="T32" fmla="*/ 742 w 1413"/>
                <a:gd name="T33" fmla="*/ 449 h 549"/>
                <a:gd name="T34" fmla="*/ 815 w 1413"/>
                <a:gd name="T35" fmla="*/ 449 h 549"/>
                <a:gd name="T36" fmla="*/ 881 w 1413"/>
                <a:gd name="T37" fmla="*/ 444 h 549"/>
                <a:gd name="T38" fmla="*/ 926 w 1413"/>
                <a:gd name="T39" fmla="*/ 427 h 549"/>
                <a:gd name="T40" fmla="*/ 953 w 1413"/>
                <a:gd name="T41" fmla="*/ 407 h 549"/>
                <a:gd name="T42" fmla="*/ 885 w 1413"/>
                <a:gd name="T43" fmla="*/ 389 h 549"/>
                <a:gd name="T44" fmla="*/ 840 w 1413"/>
                <a:gd name="T45" fmla="*/ 365 h 549"/>
                <a:gd name="T46" fmla="*/ 809 w 1413"/>
                <a:gd name="T47" fmla="*/ 339 h 549"/>
                <a:gd name="T48" fmla="*/ 778 w 1413"/>
                <a:gd name="T49" fmla="*/ 308 h 549"/>
                <a:gd name="T50" fmla="*/ 868 w 1413"/>
                <a:gd name="T51" fmla="*/ 334 h 549"/>
                <a:gd name="T52" fmla="*/ 949 w 1413"/>
                <a:gd name="T53" fmla="*/ 348 h 549"/>
                <a:gd name="T54" fmla="*/ 1034 w 1413"/>
                <a:gd name="T55" fmla="*/ 356 h 549"/>
                <a:gd name="T56" fmla="*/ 1109 w 1413"/>
                <a:gd name="T57" fmla="*/ 352 h 549"/>
                <a:gd name="T58" fmla="*/ 1158 w 1413"/>
                <a:gd name="T59" fmla="*/ 334 h 549"/>
                <a:gd name="T60" fmla="*/ 1179 w 1413"/>
                <a:gd name="T61" fmla="*/ 312 h 549"/>
                <a:gd name="T62" fmla="*/ 1131 w 1413"/>
                <a:gd name="T63" fmla="*/ 291 h 549"/>
                <a:gd name="T64" fmla="*/ 1099 w 1413"/>
                <a:gd name="T65" fmla="*/ 269 h 549"/>
                <a:gd name="T66" fmla="*/ 1071 w 1413"/>
                <a:gd name="T67" fmla="*/ 244 h 549"/>
                <a:gd name="T68" fmla="*/ 1073 w 1413"/>
                <a:gd name="T69" fmla="*/ 229 h 549"/>
                <a:gd name="T70" fmla="*/ 1150 w 1413"/>
                <a:gd name="T71" fmla="*/ 246 h 549"/>
                <a:gd name="T72" fmla="*/ 1233 w 1413"/>
                <a:gd name="T73" fmla="*/ 255 h 549"/>
                <a:gd name="T74" fmla="*/ 1311 w 1413"/>
                <a:gd name="T75" fmla="*/ 253 h 549"/>
                <a:gd name="T76" fmla="*/ 1361 w 1413"/>
                <a:gd name="T77" fmla="*/ 244 h 549"/>
                <a:gd name="T78" fmla="*/ 1393 w 1413"/>
                <a:gd name="T79" fmla="*/ 229 h 549"/>
                <a:gd name="T80" fmla="*/ 1412 w 1413"/>
                <a:gd name="T81" fmla="*/ 205 h 549"/>
                <a:gd name="T82" fmla="*/ 1292 w 1413"/>
                <a:gd name="T83" fmla="*/ 187 h 549"/>
                <a:gd name="T84" fmla="*/ 1087 w 1413"/>
                <a:gd name="T85" fmla="*/ 158 h 549"/>
                <a:gd name="T86" fmla="*/ 868 w 1413"/>
                <a:gd name="T87" fmla="*/ 119 h 549"/>
                <a:gd name="T88" fmla="*/ 670 w 1413"/>
                <a:gd name="T89" fmla="*/ 71 h 549"/>
                <a:gd name="T90" fmla="*/ 486 w 1413"/>
                <a:gd name="T91" fmla="*/ 26 h 549"/>
                <a:gd name="T92" fmla="*/ 392 w 1413"/>
                <a:gd name="T93" fmla="*/ 9 h 549"/>
                <a:gd name="T94" fmla="*/ 314 w 1413"/>
                <a:gd name="T95" fmla="*/ 0 h 549"/>
                <a:gd name="T96" fmla="*/ 247 w 1413"/>
                <a:gd name="T97" fmla="*/ 2 h 549"/>
                <a:gd name="T98" fmla="*/ 201 w 1413"/>
                <a:gd name="T99" fmla="*/ 7 h 549"/>
                <a:gd name="T100" fmla="*/ 158 w 1413"/>
                <a:gd name="T101" fmla="*/ 27 h 549"/>
                <a:gd name="T102" fmla="*/ 124 w 1413"/>
                <a:gd name="T103" fmla="*/ 71 h 549"/>
                <a:gd name="T104" fmla="*/ 111 w 1413"/>
                <a:gd name="T105" fmla="*/ 117 h 549"/>
                <a:gd name="T106" fmla="*/ 96 w 1413"/>
                <a:gd name="T107" fmla="*/ 148 h 549"/>
                <a:gd name="T108" fmla="*/ 68 w 1413"/>
                <a:gd name="T109" fmla="*/ 159 h 549"/>
                <a:gd name="T110" fmla="*/ 28 w 1413"/>
                <a:gd name="T111" fmla="*/ 156 h 549"/>
                <a:gd name="T112" fmla="*/ 0 w 1413"/>
                <a:gd name="T113" fmla="*/ 145 h 549"/>
                <a:gd name="T114" fmla="*/ 0 w 1413"/>
                <a:gd name="T115" fmla="*/ 548 h 5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413" h="549">
                  <a:moveTo>
                    <a:pt x="0" y="548"/>
                  </a:moveTo>
                  <a:lnTo>
                    <a:pt x="96" y="537"/>
                  </a:lnTo>
                  <a:lnTo>
                    <a:pt x="175" y="524"/>
                  </a:lnTo>
                  <a:lnTo>
                    <a:pt x="233" y="511"/>
                  </a:lnTo>
                  <a:lnTo>
                    <a:pt x="294" y="499"/>
                  </a:lnTo>
                  <a:lnTo>
                    <a:pt x="352" y="493"/>
                  </a:lnTo>
                  <a:lnTo>
                    <a:pt x="412" y="495"/>
                  </a:lnTo>
                  <a:lnTo>
                    <a:pt x="473" y="499"/>
                  </a:lnTo>
                  <a:lnTo>
                    <a:pt x="518" y="482"/>
                  </a:lnTo>
                  <a:lnTo>
                    <a:pt x="450" y="440"/>
                  </a:lnTo>
                  <a:lnTo>
                    <a:pt x="407" y="411"/>
                  </a:lnTo>
                  <a:lnTo>
                    <a:pt x="369" y="381"/>
                  </a:lnTo>
                  <a:lnTo>
                    <a:pt x="343" y="348"/>
                  </a:lnTo>
                  <a:lnTo>
                    <a:pt x="450" y="383"/>
                  </a:lnTo>
                  <a:lnTo>
                    <a:pt x="557" y="418"/>
                  </a:lnTo>
                  <a:lnTo>
                    <a:pt x="629" y="436"/>
                  </a:lnTo>
                  <a:lnTo>
                    <a:pt x="742" y="449"/>
                  </a:lnTo>
                  <a:lnTo>
                    <a:pt x="815" y="449"/>
                  </a:lnTo>
                  <a:lnTo>
                    <a:pt x="881" y="444"/>
                  </a:lnTo>
                  <a:lnTo>
                    <a:pt x="926" y="427"/>
                  </a:lnTo>
                  <a:lnTo>
                    <a:pt x="953" y="407"/>
                  </a:lnTo>
                  <a:lnTo>
                    <a:pt x="885" y="389"/>
                  </a:lnTo>
                  <a:lnTo>
                    <a:pt x="840" y="365"/>
                  </a:lnTo>
                  <a:lnTo>
                    <a:pt x="809" y="339"/>
                  </a:lnTo>
                  <a:lnTo>
                    <a:pt x="778" y="308"/>
                  </a:lnTo>
                  <a:lnTo>
                    <a:pt x="868" y="334"/>
                  </a:lnTo>
                  <a:lnTo>
                    <a:pt x="949" y="348"/>
                  </a:lnTo>
                  <a:lnTo>
                    <a:pt x="1034" y="356"/>
                  </a:lnTo>
                  <a:lnTo>
                    <a:pt x="1109" y="352"/>
                  </a:lnTo>
                  <a:lnTo>
                    <a:pt x="1158" y="334"/>
                  </a:lnTo>
                  <a:lnTo>
                    <a:pt x="1179" y="312"/>
                  </a:lnTo>
                  <a:lnTo>
                    <a:pt x="1131" y="291"/>
                  </a:lnTo>
                  <a:lnTo>
                    <a:pt x="1099" y="269"/>
                  </a:lnTo>
                  <a:lnTo>
                    <a:pt x="1071" y="244"/>
                  </a:lnTo>
                  <a:lnTo>
                    <a:pt x="1073" y="229"/>
                  </a:lnTo>
                  <a:lnTo>
                    <a:pt x="1150" y="246"/>
                  </a:lnTo>
                  <a:lnTo>
                    <a:pt x="1233" y="255"/>
                  </a:lnTo>
                  <a:lnTo>
                    <a:pt x="1311" y="253"/>
                  </a:lnTo>
                  <a:lnTo>
                    <a:pt x="1361" y="244"/>
                  </a:lnTo>
                  <a:lnTo>
                    <a:pt x="1393" y="229"/>
                  </a:lnTo>
                  <a:lnTo>
                    <a:pt x="1412" y="205"/>
                  </a:lnTo>
                  <a:lnTo>
                    <a:pt x="1292" y="187"/>
                  </a:lnTo>
                  <a:lnTo>
                    <a:pt x="1087" y="158"/>
                  </a:lnTo>
                  <a:lnTo>
                    <a:pt x="868" y="119"/>
                  </a:lnTo>
                  <a:lnTo>
                    <a:pt x="670" y="71"/>
                  </a:lnTo>
                  <a:lnTo>
                    <a:pt x="486" y="26"/>
                  </a:lnTo>
                  <a:lnTo>
                    <a:pt x="392" y="9"/>
                  </a:lnTo>
                  <a:lnTo>
                    <a:pt x="314" y="0"/>
                  </a:lnTo>
                  <a:lnTo>
                    <a:pt x="247" y="2"/>
                  </a:lnTo>
                  <a:lnTo>
                    <a:pt x="201" y="7"/>
                  </a:lnTo>
                  <a:lnTo>
                    <a:pt x="158" y="27"/>
                  </a:lnTo>
                  <a:lnTo>
                    <a:pt x="124" y="71"/>
                  </a:lnTo>
                  <a:lnTo>
                    <a:pt x="111" y="117"/>
                  </a:lnTo>
                  <a:lnTo>
                    <a:pt x="96" y="148"/>
                  </a:lnTo>
                  <a:lnTo>
                    <a:pt x="68" y="159"/>
                  </a:lnTo>
                  <a:lnTo>
                    <a:pt x="28" y="156"/>
                  </a:lnTo>
                  <a:lnTo>
                    <a:pt x="0" y="145"/>
                  </a:lnTo>
                  <a:lnTo>
                    <a:pt x="0" y="548"/>
                  </a:lnTo>
                </a:path>
              </a:pathLst>
            </a:custGeom>
            <a:grp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3" name="Text Placeholder 12"/>
          <p:cNvSpPr>
            <a:spLocks noGrp="1"/>
          </p:cNvSpPr>
          <p:nvPr>
            <p:ph type="body" idx="1"/>
          </p:nvPr>
        </p:nvSpPr>
        <p:spPr>
          <a:xfrm>
            <a:off x="609600" y="1600200"/>
            <a:ext cx="10972800" cy="4709160"/>
          </a:xfrm>
          <a:prstGeom prst="rect">
            <a:avLst/>
          </a:prstGeom>
        </p:spPr>
        <p:txBody>
          <a:bodyPr vert="horz">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2" name="Title Placeholder 21"/>
          <p:cNvSpPr>
            <a:spLocks noGrp="1"/>
          </p:cNvSpPr>
          <p:nvPr>
            <p:ph type="title"/>
          </p:nvPr>
        </p:nvSpPr>
        <p:spPr>
          <a:xfrm>
            <a:off x="609600" y="274638"/>
            <a:ext cx="109728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a:t>Click to edit Master title style</a:t>
            </a:r>
          </a:p>
        </p:txBody>
      </p:sp>
    </p:spTree>
    <p:extLst>
      <p:ext uri="{BB962C8B-B14F-4D97-AF65-F5344CB8AC3E}">
        <p14:creationId xmlns:p14="http://schemas.microsoft.com/office/powerpoint/2010/main" val="1165621288"/>
      </p:ext>
    </p:extLst>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ctr" rtl="0" eaLnBrk="1" latinLnBrk="0" hangingPunct="1">
        <a:spcBef>
          <a:spcPct val="0"/>
        </a:spcBef>
        <a:buNone/>
        <a:defRPr kumimoji="0" sz="4100" b="1" kern="1200" cap="none" baseline="0">
          <a:ln w="6350">
            <a:noFill/>
          </a:ln>
          <a:solidFill>
            <a:schemeClr val="accent2"/>
          </a:soli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bg2"/>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bg2"/>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bg2"/>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bg2"/>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bg2"/>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bg2"/>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bg2"/>
        </a:buClr>
        <a:buFont typeface="Wingdings 2"/>
        <a:buChar char=""/>
        <a:defRPr kumimoji="0" sz="1800" kern="1200">
          <a:solidFill>
            <a:schemeClr val="tx1"/>
          </a:solidFill>
          <a:latin typeface="+mn-lt"/>
          <a:ea typeface="+mn-ea"/>
          <a:cs typeface="+mn-cs"/>
        </a:defRPr>
      </a:lvl7pPr>
      <a:lvl8pPr marL="2167128" indent="-182880" algn="l" rtl="0" eaLnBrk="1" latinLnBrk="0" hangingPunct="1">
        <a:spcBef>
          <a:spcPct val="20000"/>
        </a:spcBef>
        <a:buClr>
          <a:schemeClr val="bg2"/>
        </a:buClr>
        <a:buFont typeface="Wingdings 2"/>
        <a:buChar char=""/>
        <a:defRPr kumimoji="0" sz="1800" kern="1200">
          <a:solidFill>
            <a:schemeClr val="tx1"/>
          </a:solidFill>
          <a:latin typeface="+mn-lt"/>
          <a:ea typeface="+mn-ea"/>
          <a:cs typeface="+mn-cs"/>
        </a:defRPr>
      </a:lvl8pPr>
      <a:lvl9pPr marL="2368296" indent="-182880" algn="l" rtl="0" eaLnBrk="1" latinLnBrk="0" hangingPunct="1">
        <a:spcBef>
          <a:spcPct val="20000"/>
        </a:spcBef>
        <a:buClr>
          <a:schemeClr val="bg2"/>
        </a:buClr>
        <a:buFont typeface="Wingdings 2"/>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orient="horz" pos="168">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hyperlink" Target="https://mobile.fpnotebook.com/Endo/Anatomy/EndcrnAntmy.htm" TargetMode="External"/><Relationship Id="rId3" Type="http://schemas.openxmlformats.org/officeDocument/2006/relationships/hyperlink" Target="https://mobile.fpnotebook.com/Endo/Exam/GlcsMtblsm.htm" TargetMode="External"/><Relationship Id="rId7" Type="http://schemas.openxmlformats.org/officeDocument/2006/relationships/hyperlink" Target="https://mobile.fpnotebook.com/Endo/Anatomy/AdrnlAntmy.htm" TargetMode="External"/><Relationship Id="rId2" Type="http://schemas.openxmlformats.org/officeDocument/2006/relationships/hyperlink" Target="https://mobile.fpnotebook.com/HemeOnc/Lab/Trnsfrn.htm" TargetMode="External"/><Relationship Id="rId1" Type="http://schemas.openxmlformats.org/officeDocument/2006/relationships/slideLayout" Target="../slideLayouts/slideLayout2.xml"/><Relationship Id="rId6" Type="http://schemas.openxmlformats.org/officeDocument/2006/relationships/hyperlink" Target="https://mobile.fpnotebook.com/CV/Lab/Lpd.htm" TargetMode="External"/><Relationship Id="rId5" Type="http://schemas.openxmlformats.org/officeDocument/2006/relationships/hyperlink" Target="https://mobile.fpnotebook.com/Pharm/Nutrition/FtyAcd.htm" TargetMode="External"/><Relationship Id="rId4" Type="http://schemas.openxmlformats.org/officeDocument/2006/relationships/hyperlink" Target="https://mobile.fpnotebook.com/HemeOnc/Lab/Hmglbn.htm"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hyperlink" Target="https://mobile.fpnotebook.com/Rheum/Pharm/Mthtrxt.htm" TargetMode="External"/><Relationship Id="rId3" Type="http://schemas.openxmlformats.org/officeDocument/2006/relationships/hyperlink" Target="https://mobile.fpnotebook.com/Endo/Exam/GlcsMtblsm.htm" TargetMode="External"/><Relationship Id="rId7" Type="http://schemas.openxmlformats.org/officeDocument/2006/relationships/hyperlink" Target="https://mobile.fpnotebook.com/Lab/Anatomy/NclcAcd.htm" TargetMode="External"/><Relationship Id="rId2" Type="http://schemas.openxmlformats.org/officeDocument/2006/relationships/hyperlink" Target="https://mobile.fpnotebook.com/Pharm/Vitamins/Btn.htm" TargetMode="External"/><Relationship Id="rId1" Type="http://schemas.openxmlformats.org/officeDocument/2006/relationships/slideLayout" Target="../slideLayouts/slideLayout2.xml"/><Relationship Id="rId6" Type="http://schemas.openxmlformats.org/officeDocument/2006/relationships/hyperlink" Target="https://mobile.fpnotebook.com/Pharm/Vitamins/FlcAcd.htm" TargetMode="External"/><Relationship Id="rId11" Type="http://schemas.openxmlformats.org/officeDocument/2006/relationships/hyperlink" Target="https://mobile.fpnotebook.com/Endo/Lab/SrmGlcs.htm" TargetMode="External"/><Relationship Id="rId5" Type="http://schemas.openxmlformats.org/officeDocument/2006/relationships/hyperlink" Target="https://mobile.fpnotebook.com/Pharm/Nutrition/Prtn.htm" TargetMode="External"/><Relationship Id="rId10" Type="http://schemas.openxmlformats.org/officeDocument/2006/relationships/hyperlink" Target="https://mobile.fpnotebook.com/HemeOnc/Pharm/PrthrmbnCmplxCncntrt.htm" TargetMode="External"/><Relationship Id="rId4" Type="http://schemas.openxmlformats.org/officeDocument/2006/relationships/hyperlink" Target="https://mobile.fpnotebook.com/Pharm/Nutrition/FtyAcd.htm" TargetMode="External"/><Relationship Id="rId9" Type="http://schemas.openxmlformats.org/officeDocument/2006/relationships/hyperlink" Target="https://mobile.fpnotebook.com/Pharm/Vitamins/Thmn.htm"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gif"/><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customXml" Target="../ink/ink1.xml"/><Relationship Id="rId7" Type="http://schemas.openxmlformats.org/officeDocument/2006/relationships/customXml" Target="../ink/ink3.xml"/><Relationship Id="rId12" Type="http://schemas.openxmlformats.org/officeDocument/2006/relationships/image" Target="../media/image130.png"/><Relationship Id="rId2" Type="http://schemas.openxmlformats.org/officeDocument/2006/relationships/image" Target="../media/image19.emf"/><Relationship Id="rId1" Type="http://schemas.openxmlformats.org/officeDocument/2006/relationships/slideLayout" Target="../slideLayouts/slideLayout4.xml"/><Relationship Id="rId6" Type="http://schemas.openxmlformats.org/officeDocument/2006/relationships/image" Target="../media/image10.png"/><Relationship Id="rId11" Type="http://schemas.openxmlformats.org/officeDocument/2006/relationships/customXml" Target="../ink/ink5.xml"/><Relationship Id="rId5" Type="http://schemas.openxmlformats.org/officeDocument/2006/relationships/customXml" Target="../ink/ink2.xml"/><Relationship Id="rId10" Type="http://schemas.openxmlformats.org/officeDocument/2006/relationships/image" Target="../media/image120.png"/><Relationship Id="rId4" Type="http://schemas.openxmlformats.org/officeDocument/2006/relationships/image" Target="../media/image9.png"/><Relationship Id="rId9" Type="http://schemas.openxmlformats.org/officeDocument/2006/relationships/customXml" Target="../ink/ink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hyperlink" Target="https://byjus.com/chemistry/oxidizing-agent/" TargetMode="Externa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hyperlink" Target="https://mobile.fpnotebook.com/Endo/Exam/GlcsMtblsm.htm" TargetMode="External"/><Relationship Id="rId2" Type="http://schemas.openxmlformats.org/officeDocument/2006/relationships/hyperlink" Target="https://mobile.fpnotebook.com/Endo/Exam/HghEnrgyMlcl.htm" TargetMode="Externa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 y="288338"/>
            <a:ext cx="11988799" cy="6112461"/>
          </a:xfrm>
        </p:spPr>
        <p:txBody>
          <a:bodyPr>
            <a:normAutofit/>
          </a:bodyPr>
          <a:lstStyle/>
          <a:p>
            <a:r>
              <a:rPr lang="en-US" dirty="0">
                <a:solidFill>
                  <a:schemeClr val="bg1"/>
                </a:solidFill>
                <a:effectLst/>
              </a:rPr>
              <a:t>Lecture 5.</a:t>
            </a:r>
            <a:br>
              <a:rPr lang="en-US" dirty="0">
                <a:solidFill>
                  <a:schemeClr val="bg1"/>
                </a:solidFill>
                <a:effectLst/>
              </a:rPr>
            </a:br>
            <a:r>
              <a:rPr lang="en-US" dirty="0">
                <a:solidFill>
                  <a:schemeClr val="bg1"/>
                </a:solidFill>
                <a:effectLst/>
              </a:rPr>
              <a:t>- </a:t>
            </a:r>
            <a:r>
              <a:rPr lang="en-US" sz="4000" dirty="0">
                <a:solidFill>
                  <a:schemeClr val="bg1"/>
                </a:solidFill>
                <a:effectLst/>
              </a:rPr>
              <a:t>Krebs cycle</a:t>
            </a:r>
            <a:br>
              <a:rPr lang="en-US" sz="4000" dirty="0">
                <a:solidFill>
                  <a:schemeClr val="bg1"/>
                </a:solidFill>
                <a:effectLst/>
              </a:rPr>
            </a:br>
            <a:r>
              <a:rPr lang="en-US" sz="4000" dirty="0">
                <a:solidFill>
                  <a:schemeClr val="bg1"/>
                </a:solidFill>
                <a:effectLst/>
              </a:rPr>
              <a:t>- Oxidative phosphorylation</a:t>
            </a:r>
            <a:br>
              <a:rPr lang="en-US" sz="4000" dirty="0">
                <a:solidFill>
                  <a:schemeClr val="bg1"/>
                </a:solidFill>
                <a:effectLst/>
              </a:rPr>
            </a:br>
            <a:r>
              <a:rPr lang="en-US" sz="4000" dirty="0">
                <a:solidFill>
                  <a:schemeClr val="bg1"/>
                </a:solidFill>
                <a:effectLst/>
              </a:rPr>
              <a:t>- Metabolism, anabolic and catabolic processes</a:t>
            </a:r>
            <a:br>
              <a:rPr lang="en-US" sz="4000" dirty="0">
                <a:solidFill>
                  <a:schemeClr val="bg1"/>
                </a:solidFill>
                <a:effectLst/>
              </a:rPr>
            </a:br>
            <a:r>
              <a:rPr lang="en-US" sz="4000" dirty="0">
                <a:solidFill>
                  <a:schemeClr val="bg1"/>
                </a:solidFill>
                <a:effectLst/>
              </a:rPr>
              <a:t>Sources and fate of acetyl-CoA a</a:t>
            </a:r>
            <a:br>
              <a:rPr lang="en-US" sz="4000" u="sng" dirty="0">
                <a:solidFill>
                  <a:schemeClr val="bg1"/>
                </a:solidFill>
                <a:effectLst/>
              </a:rPr>
            </a:br>
            <a:r>
              <a:rPr lang="en-US" sz="4000" dirty="0">
                <a:solidFill>
                  <a:schemeClr val="bg1"/>
                </a:solidFill>
                <a:effectLst/>
              </a:rPr>
              <a:t>- </a:t>
            </a:r>
            <a:r>
              <a:rPr lang="en-US" sz="4000" dirty="0" err="1">
                <a:solidFill>
                  <a:schemeClr val="bg1"/>
                </a:solidFill>
                <a:effectLst/>
              </a:rPr>
              <a:t>Oxido</a:t>
            </a:r>
            <a:r>
              <a:rPr lang="en-US" sz="4000" dirty="0">
                <a:solidFill>
                  <a:schemeClr val="bg1"/>
                </a:solidFill>
                <a:effectLst/>
              </a:rPr>
              <a:t>-reduction processes, energy-rich compounds</a:t>
            </a:r>
            <a:br>
              <a:rPr lang="en-US" sz="4000" dirty="0">
                <a:solidFill>
                  <a:schemeClr val="bg1"/>
                </a:solidFill>
                <a:effectLst/>
              </a:rPr>
            </a:br>
            <a:r>
              <a:rPr lang="en-US" sz="4000" dirty="0">
                <a:solidFill>
                  <a:schemeClr val="bg1"/>
                </a:solidFill>
                <a:effectLst/>
              </a:rPr>
              <a:t>- respiratory chain, synthesis of ATP.</a:t>
            </a:r>
            <a:br>
              <a:rPr lang="en-US" sz="4000" dirty="0">
                <a:solidFill>
                  <a:schemeClr val="bg1"/>
                </a:solidFill>
                <a:effectLst/>
              </a:rPr>
            </a:br>
            <a:endParaRPr lang="en-US" sz="4000" dirty="0">
              <a:solidFill>
                <a:schemeClr val="bg1"/>
              </a:solidFill>
              <a:effectLst/>
            </a:endParaRPr>
          </a:p>
        </p:txBody>
      </p:sp>
      <p:pic>
        <p:nvPicPr>
          <p:cNvPr id="4" name="Picture 3">
            <a:extLst>
              <a:ext uri="{FF2B5EF4-FFF2-40B4-BE49-F238E27FC236}">
                <a16:creationId xmlns:a16="http://schemas.microsoft.com/office/drawing/2014/main" id="{CD23BD0C-B128-86B8-1BA8-35B19BAA56B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72002" y="288338"/>
            <a:ext cx="1362075" cy="2019300"/>
          </a:xfrm>
          <a:prstGeom prst="rect">
            <a:avLst/>
          </a:prstGeom>
        </p:spPr>
      </p:pic>
    </p:spTree>
    <p:extLst>
      <p:ext uri="{BB962C8B-B14F-4D97-AF65-F5344CB8AC3E}">
        <p14:creationId xmlns:p14="http://schemas.microsoft.com/office/powerpoint/2010/main" val="12976457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FFC69B4-7AF3-46D9-4114-F96CFB722438}"/>
              </a:ext>
            </a:extLst>
          </p:cNvPr>
          <p:cNvSpPr>
            <a:spLocks noGrp="1"/>
          </p:cNvSpPr>
          <p:nvPr>
            <p:ph idx="1"/>
          </p:nvPr>
        </p:nvSpPr>
        <p:spPr>
          <a:xfrm>
            <a:off x="182880" y="843280"/>
            <a:ext cx="11765280" cy="5842000"/>
          </a:xfrm>
        </p:spPr>
        <p:txBody>
          <a:bodyPr>
            <a:noAutofit/>
          </a:bodyPr>
          <a:lstStyle/>
          <a:p>
            <a:pPr marL="137160" indent="0">
              <a:buNone/>
            </a:pPr>
            <a:r>
              <a:rPr lang="en-US" sz="1800" b="1" u="sng" dirty="0">
                <a:solidFill>
                  <a:schemeClr val="bg1"/>
                </a:solidFill>
                <a:latin typeface="Arial" panose="020B0604020202020204" pitchFamily="34" charset="0"/>
                <a:cs typeface="Arial" panose="020B0604020202020204" pitchFamily="34" charset="0"/>
              </a:rPr>
              <a:t>Phosphoryl Transferring High Energy Molecules</a:t>
            </a:r>
          </a:p>
          <a:p>
            <a:pPr marL="480060" indent="-342900">
              <a:buAutoNum type="arabicPeriod"/>
            </a:pPr>
            <a:r>
              <a:rPr lang="en-US" sz="1800" b="1" dirty="0">
                <a:solidFill>
                  <a:schemeClr val="bg1"/>
                </a:solidFill>
                <a:latin typeface="Arial" panose="020B0604020202020204" pitchFamily="34" charset="0"/>
                <a:cs typeface="Arial" panose="020B0604020202020204" pitchFamily="34" charset="0"/>
              </a:rPr>
              <a:t>Adenosine Triphosphate (ATP/ADP)- </a:t>
            </a:r>
            <a:r>
              <a:rPr lang="en-US" sz="1800" dirty="0">
                <a:latin typeface="Arial" panose="020B0604020202020204" pitchFamily="34" charset="0"/>
                <a:cs typeface="Arial" panose="020B0604020202020204" pitchFamily="34" charset="0"/>
              </a:rPr>
              <a:t>Adenine </a:t>
            </a:r>
            <a:r>
              <a:rPr lang="en-US" sz="1800" dirty="0" err="1">
                <a:latin typeface="Arial" panose="020B0604020202020204" pitchFamily="34" charset="0"/>
                <a:cs typeface="Arial" panose="020B0604020202020204" pitchFamily="34" charset="0"/>
              </a:rPr>
              <a:t>Nucelotide</a:t>
            </a:r>
            <a:r>
              <a:rPr lang="en-US" sz="1800" dirty="0">
                <a:latin typeface="Arial" panose="020B0604020202020204" pitchFamily="34" charset="0"/>
                <a:cs typeface="Arial" panose="020B0604020202020204" pitchFamily="34" charset="0"/>
              </a:rPr>
              <a:t> (sugar molecule with 3 attached phosphates, formed from Adenosine)</a:t>
            </a:r>
          </a:p>
          <a:p>
            <a:pPr marL="137160" indent="0">
              <a:buNone/>
            </a:pPr>
            <a:r>
              <a:rPr lang="en-US" sz="1800" dirty="0">
                <a:latin typeface="Arial" panose="020B0604020202020204" pitchFamily="34" charset="0"/>
                <a:cs typeface="Arial" panose="020B0604020202020204" pitchFamily="34" charset="0"/>
              </a:rPr>
              <a:t>Primary Function- Primary energy currency of the cell (Energy Metabolism), RNA synthesis, Neurotransmitter</a:t>
            </a:r>
          </a:p>
          <a:p>
            <a:pPr>
              <a:buFontTx/>
              <a:buChar char="-"/>
            </a:pPr>
            <a:r>
              <a:rPr lang="en-US" sz="1800" dirty="0">
                <a:latin typeface="Arial" panose="020B0604020202020204" pitchFamily="34" charset="0"/>
                <a:cs typeface="Arial" panose="020B0604020202020204" pitchFamily="34" charset="0"/>
              </a:rPr>
              <a:t>ATP serves as a packet of energy currency (transfers energy via phosphorylation)- Glycolysis (from Glucose, and from Fructose-6 Phosphate)</a:t>
            </a:r>
          </a:p>
          <a:p>
            <a:pPr>
              <a:buFontTx/>
              <a:buChar char="-"/>
            </a:pPr>
            <a:r>
              <a:rPr lang="en-US" sz="1800" dirty="0">
                <a:latin typeface="Arial" panose="020B0604020202020204" pitchFamily="34" charset="0"/>
                <a:cs typeface="Arial" panose="020B0604020202020204" pitchFamily="34" charset="0"/>
              </a:rPr>
              <a:t>ATP is generated from Adenosine Diphosphate (ADP) on phosphorylation by High Energy Molecules- Glycolysis (from 1, 3 </a:t>
            </a:r>
            <a:r>
              <a:rPr lang="en-US" sz="1800" dirty="0" err="1">
                <a:latin typeface="Arial" panose="020B0604020202020204" pitchFamily="34" charset="0"/>
                <a:cs typeface="Arial" panose="020B0604020202020204" pitchFamily="34" charset="0"/>
              </a:rPr>
              <a:t>Biphosphoglycerate</a:t>
            </a:r>
            <a:r>
              <a:rPr lang="en-US" sz="1800" dirty="0">
                <a:latin typeface="Arial" panose="020B0604020202020204" pitchFamily="34" charset="0"/>
                <a:cs typeface="Arial" panose="020B0604020202020204" pitchFamily="34" charset="0"/>
              </a:rPr>
              <a:t>, and from </a:t>
            </a:r>
            <a:r>
              <a:rPr lang="en-US" sz="1800" dirty="0" err="1">
                <a:latin typeface="Arial" panose="020B0604020202020204" pitchFamily="34" charset="0"/>
                <a:cs typeface="Arial" panose="020B0604020202020204" pitchFamily="34" charset="0"/>
              </a:rPr>
              <a:t>Phophoenolpyruvate</a:t>
            </a:r>
            <a:r>
              <a:rPr lang="en-US" sz="1800" dirty="0">
                <a:latin typeface="Arial" panose="020B0604020202020204" pitchFamily="34" charset="0"/>
                <a:cs typeface="Arial" panose="020B0604020202020204" pitchFamily="34" charset="0"/>
              </a:rPr>
              <a:t>)</a:t>
            </a:r>
          </a:p>
          <a:p>
            <a:pPr marL="137160" indent="0">
              <a:buNone/>
            </a:pPr>
            <a:r>
              <a:rPr lang="en-US" sz="1800" dirty="0">
                <a:solidFill>
                  <a:schemeClr val="bg1"/>
                </a:solidFill>
                <a:latin typeface="Arial" panose="020B0604020202020204" pitchFamily="34" charset="0"/>
                <a:cs typeface="Arial" panose="020B0604020202020204" pitchFamily="34" charset="0"/>
              </a:rPr>
              <a:t>2. Guanosine Triphosphate (GTP/GDP)</a:t>
            </a:r>
          </a:p>
          <a:p>
            <a:r>
              <a:rPr lang="en-US" sz="1800" dirty="0">
                <a:latin typeface="Arial" panose="020B0604020202020204" pitchFamily="34" charset="0"/>
                <a:cs typeface="Arial" panose="020B0604020202020204" pitchFamily="34" charset="0"/>
              </a:rPr>
              <a:t>        Guanine Nucleotide (sugar molecule with 3 attached phosphates)</a:t>
            </a:r>
          </a:p>
          <a:p>
            <a:pPr marL="137160" indent="0">
              <a:buNone/>
            </a:pPr>
            <a:r>
              <a:rPr lang="en-US" sz="1800" dirty="0">
                <a:solidFill>
                  <a:schemeClr val="bg1"/>
                </a:solidFill>
                <a:latin typeface="Arial" panose="020B0604020202020204" pitchFamily="34" charset="0"/>
                <a:cs typeface="Arial" panose="020B0604020202020204" pitchFamily="34" charset="0"/>
              </a:rPr>
              <a:t>3. Uridine Triphosphate (UTP/UDP)- </a:t>
            </a:r>
            <a:r>
              <a:rPr lang="en-US" sz="1800" dirty="0">
                <a:latin typeface="Arial" panose="020B0604020202020204" pitchFamily="34" charset="0"/>
                <a:cs typeface="Arial" panose="020B0604020202020204" pitchFamily="34" charset="0"/>
              </a:rPr>
              <a:t>Uracil </a:t>
            </a:r>
            <a:r>
              <a:rPr lang="en-US" sz="1800" dirty="0" err="1">
                <a:latin typeface="Arial" panose="020B0604020202020204" pitchFamily="34" charset="0"/>
                <a:cs typeface="Arial" panose="020B0604020202020204" pitchFamily="34" charset="0"/>
              </a:rPr>
              <a:t>Nucelotide</a:t>
            </a:r>
            <a:r>
              <a:rPr lang="en-US" sz="1800" dirty="0">
                <a:latin typeface="Arial" panose="020B0604020202020204" pitchFamily="34" charset="0"/>
                <a:cs typeface="Arial" panose="020B0604020202020204" pitchFamily="34" charset="0"/>
              </a:rPr>
              <a:t> (sugar molecule with 3 attached phosphates, formed from Adenosine)</a:t>
            </a:r>
          </a:p>
          <a:p>
            <a:r>
              <a:rPr lang="en-US" sz="1800" dirty="0">
                <a:latin typeface="Arial" panose="020B0604020202020204" pitchFamily="34" charset="0"/>
                <a:cs typeface="Arial" panose="020B0604020202020204" pitchFamily="34" charset="0"/>
              </a:rPr>
              <a:t>        Functions include Glycogen and Glucose Metabolism, as well as RNA synthesis</a:t>
            </a:r>
          </a:p>
          <a:p>
            <a:pPr marL="137160" indent="0">
              <a:buNone/>
            </a:pPr>
            <a:r>
              <a:rPr lang="en-US" sz="1800" dirty="0">
                <a:solidFill>
                  <a:schemeClr val="bg1"/>
                </a:solidFill>
                <a:latin typeface="Arial" panose="020B0604020202020204" pitchFamily="34" charset="0"/>
                <a:cs typeface="Arial" panose="020B0604020202020204" pitchFamily="34" charset="0"/>
              </a:rPr>
              <a:t>4. Phosphocreatine (Creatine Phosphate)</a:t>
            </a:r>
          </a:p>
          <a:p>
            <a:r>
              <a:rPr lang="en-US" sz="1800" dirty="0">
                <a:latin typeface="Arial" panose="020B0604020202020204" pitchFamily="34" charset="0"/>
                <a:cs typeface="Arial" panose="020B0604020202020204" pitchFamily="34" charset="0"/>
              </a:rPr>
              <a:t>        Phosphate source in skeletal Muscle, Myocardium as well as brain</a:t>
            </a:r>
          </a:p>
          <a:p>
            <a:r>
              <a:rPr lang="en-US" sz="1800" dirty="0">
                <a:latin typeface="Arial" panose="020B0604020202020204" pitchFamily="34" charset="0"/>
                <a:cs typeface="Arial" panose="020B0604020202020204" pitchFamily="34" charset="0"/>
              </a:rPr>
              <a:t>        Phosphorylates ADP to ATP within the cell</a:t>
            </a:r>
          </a:p>
          <a:p>
            <a:r>
              <a:rPr lang="en-US" sz="1800" dirty="0">
                <a:latin typeface="Arial" panose="020B0604020202020204" pitchFamily="34" charset="0"/>
                <a:cs typeface="Arial" panose="020B0604020202020204" pitchFamily="34" charset="0"/>
              </a:rPr>
              <a:t>        Phosphocreatine is metabolized to Creatinine and excreted in the urine, typically at a constant rate</a:t>
            </a:r>
          </a:p>
          <a:p>
            <a:r>
              <a:rPr lang="en-US" sz="1800" dirty="0">
                <a:latin typeface="Arial" panose="020B0604020202020204" pitchFamily="34" charset="0"/>
                <a:cs typeface="Arial" panose="020B0604020202020204" pitchFamily="34" charset="0"/>
              </a:rPr>
              <a:t>        Phosphocreatine formation</a:t>
            </a:r>
          </a:p>
        </p:txBody>
      </p:sp>
      <p:sp>
        <p:nvSpPr>
          <p:cNvPr id="3" name="Title 2">
            <a:extLst>
              <a:ext uri="{FF2B5EF4-FFF2-40B4-BE49-F238E27FC236}">
                <a16:creationId xmlns:a16="http://schemas.microsoft.com/office/drawing/2014/main" id="{AE2D1376-3179-31CC-F57D-A8792F7DD7C4}"/>
              </a:ext>
            </a:extLst>
          </p:cNvPr>
          <p:cNvSpPr>
            <a:spLocks noGrp="1"/>
          </p:cNvSpPr>
          <p:nvPr>
            <p:ph type="title"/>
          </p:nvPr>
        </p:nvSpPr>
        <p:spPr>
          <a:xfrm>
            <a:off x="812800" y="-202882"/>
            <a:ext cx="10972800" cy="1143000"/>
          </a:xfrm>
        </p:spPr>
        <p:txBody>
          <a:bodyPr/>
          <a:lstStyle/>
          <a:p>
            <a:r>
              <a:rPr lang="en-US" dirty="0">
                <a:solidFill>
                  <a:schemeClr val="bg1"/>
                </a:solidFill>
                <a:effectLst/>
              </a:rPr>
              <a:t>Energy rich compounds</a:t>
            </a:r>
          </a:p>
        </p:txBody>
      </p:sp>
    </p:spTree>
    <p:extLst>
      <p:ext uri="{BB962C8B-B14F-4D97-AF65-F5344CB8AC3E}">
        <p14:creationId xmlns:p14="http://schemas.microsoft.com/office/powerpoint/2010/main" val="1395506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B2DC6AF1-0EE2-7D85-933F-4A51E0D018EE}"/>
              </a:ext>
            </a:extLst>
          </p:cNvPr>
          <p:cNvSpPr>
            <a:spLocks noGrp="1" noChangeArrowheads="1"/>
          </p:cNvSpPr>
          <p:nvPr>
            <p:ph idx="1"/>
          </p:nvPr>
        </p:nvSpPr>
        <p:spPr bwMode="auto">
          <a:xfrm>
            <a:off x="167640" y="-153888"/>
            <a:ext cx="11856720" cy="6863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000" b="0" i="0" u="none" strike="noStrike" cap="none" normalizeH="0" baseline="0" dirty="0">
              <a:ln>
                <a:noFill/>
              </a:ln>
              <a:solidFill>
                <a:schemeClr val="bg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2000" b="1" u="sng" strike="noStrike" cap="none" normalizeH="0" baseline="0" dirty="0">
                <a:ln>
                  <a:noFill/>
                </a:ln>
                <a:solidFill>
                  <a:schemeClr val="bg1"/>
                </a:solidFill>
                <a:effectLst/>
                <a:latin typeface="Arial" panose="020B0604020202020204" pitchFamily="34" charset="0"/>
              </a:rPr>
              <a:t>Hydrogen (electron) </a:t>
            </a:r>
            <a:r>
              <a:rPr kumimoji="0" lang="en-US" altLang="en-US" sz="2000" b="1" u="sng" strike="noStrike" cap="none" normalizeH="0" baseline="0" dirty="0">
                <a:ln>
                  <a:noFill/>
                </a:ln>
                <a:solidFill>
                  <a:schemeClr val="bg1"/>
                </a:solidFill>
                <a:effectLst/>
                <a:latin typeface="Arial" panose="020B0604020202020204" pitchFamily="34" charset="0"/>
                <a:hlinkClick r:id="rId2">
                  <a:extLst>
                    <a:ext uri="{A12FA001-AC4F-418D-AE19-62706E023703}">
                      <ahyp:hlinkClr xmlns:ahyp="http://schemas.microsoft.com/office/drawing/2018/hyperlinkcolor" val="tx"/>
                    </a:ext>
                  </a:extLst>
                </a:hlinkClick>
              </a:rPr>
              <a:t>Transferrin</a:t>
            </a:r>
            <a:r>
              <a:rPr kumimoji="0" lang="en-US" altLang="en-US" sz="2000" b="1" u="sng" strike="noStrike" cap="none" normalizeH="0" baseline="0" dirty="0">
                <a:ln>
                  <a:noFill/>
                </a:ln>
                <a:solidFill>
                  <a:schemeClr val="bg1"/>
                </a:solidFill>
                <a:effectLst/>
                <a:latin typeface="Arial" panose="020B0604020202020204" pitchFamily="34" charset="0"/>
              </a:rPr>
              <a:t>g High Energy Molecules</a:t>
            </a:r>
            <a:r>
              <a:rPr kumimoji="0" lang="en-US" altLang="en-US" sz="2000" b="0" i="0" u="none" strike="noStrike" cap="none" normalizeH="0" baseline="0" dirty="0">
                <a:ln>
                  <a:noFill/>
                </a:ln>
                <a:solidFill>
                  <a:schemeClr val="bg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None/>
              <a:tabLst/>
            </a:pPr>
            <a:endParaRPr kumimoji="0" lang="en-US" altLang="en-US" sz="2000" b="0" i="0" u="none" strike="noStrike" cap="none" normalizeH="0" baseline="0" dirty="0">
              <a:ln>
                <a:noFill/>
              </a:ln>
              <a:solidFill>
                <a:schemeClr val="bg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0" lang="en-US" altLang="en-US" sz="2000" b="1" i="0" u="none" strike="noStrike" cap="none" normalizeH="0" baseline="0" dirty="0">
                <a:ln>
                  <a:noFill/>
                </a:ln>
                <a:solidFill>
                  <a:schemeClr val="bg1"/>
                </a:solidFill>
                <a:effectLst/>
                <a:latin typeface="Arial" panose="020B0604020202020204" pitchFamily="34" charset="0"/>
              </a:rPr>
              <a:t>Nicotinamide Adenine Dinucleotide (NADH/NAD+)</a:t>
            </a:r>
          </a:p>
          <a:p>
            <a:pPr marL="457200" marR="0" lvl="1" indent="0" algn="l" defTabSz="914400" rtl="0" eaLnBrk="0" fontAlgn="base" latinLnBrk="0" hangingPunct="0">
              <a:lnSpc>
                <a:spcPct val="100000"/>
              </a:lnSpc>
              <a:spcBef>
                <a:spcPct val="0"/>
              </a:spcBef>
              <a:spcAft>
                <a:spcPct val="0"/>
              </a:spcAft>
              <a:buClrTx/>
              <a:buSzTx/>
              <a:buFontTx/>
              <a:buAutoNum type="arabicPeriod"/>
              <a:tabLst/>
            </a:pPr>
            <a:r>
              <a:rPr kumimoji="0" lang="en-US" altLang="en-US" sz="2000" b="0" i="0" u="none" strike="noStrike" cap="none" normalizeH="0" baseline="0" dirty="0">
                <a:ln>
                  <a:noFill/>
                </a:ln>
                <a:solidFill>
                  <a:schemeClr val="bg1"/>
                </a:solidFill>
                <a:effectLst/>
                <a:latin typeface="Arial" panose="020B0604020202020204" pitchFamily="34" charset="0"/>
              </a:rPr>
              <a:t>Transfers energy (electron, hydrogen) when it transitions from its reduced form (NADH) to oxidized form (NAD+)</a:t>
            </a:r>
          </a:p>
          <a:p>
            <a:pPr marL="457200" marR="0" lvl="1" indent="0" algn="l" defTabSz="914400" rtl="0" eaLnBrk="0" fontAlgn="base" latinLnBrk="0" hangingPunct="0">
              <a:lnSpc>
                <a:spcPct val="100000"/>
              </a:lnSpc>
              <a:spcBef>
                <a:spcPct val="0"/>
              </a:spcBef>
              <a:spcAft>
                <a:spcPct val="0"/>
              </a:spcAft>
              <a:buClrTx/>
              <a:buSzTx/>
              <a:buFontTx/>
              <a:buAutoNum type="arabicPeriod" startAt="2"/>
              <a:tabLst/>
            </a:pPr>
            <a:r>
              <a:rPr kumimoji="0" lang="en-US" altLang="en-US" sz="2000" b="0" i="0" u="none" strike="noStrike" cap="none" normalizeH="0" baseline="0" dirty="0">
                <a:ln>
                  <a:noFill/>
                </a:ln>
                <a:solidFill>
                  <a:schemeClr val="bg1"/>
                </a:solidFill>
                <a:effectLst/>
                <a:latin typeface="Arial" panose="020B0604020202020204" pitchFamily="34" charset="0"/>
              </a:rPr>
              <a:t>Key electron carrier for metabolic pathways including </a:t>
            </a:r>
            <a:r>
              <a:rPr kumimoji="0" lang="en-US" altLang="en-US" sz="2000" b="0" i="0" u="none" strike="noStrike" cap="none" normalizeH="0" baseline="0" dirty="0">
                <a:ln>
                  <a:noFill/>
                </a:ln>
                <a:solidFill>
                  <a:schemeClr val="bg1"/>
                </a:solidFill>
                <a:effectLst/>
                <a:latin typeface="Arial" panose="020B0604020202020204" pitchFamily="34" charset="0"/>
                <a:hlinkClick r:id="rId3">
                  <a:extLst>
                    <a:ext uri="{A12FA001-AC4F-418D-AE19-62706E023703}">
                      <ahyp:hlinkClr xmlns:ahyp="http://schemas.microsoft.com/office/drawing/2018/hyperlinkcolor" val="tx"/>
                    </a:ext>
                  </a:extLst>
                </a:hlinkClick>
              </a:rPr>
              <a:t>Krebs Cycle</a:t>
            </a:r>
            <a:endParaRPr kumimoji="0" lang="en-US" altLang="en-US" sz="2000" b="0" i="0" u="none" strike="noStrike" cap="none" normalizeH="0" baseline="0" dirty="0">
              <a:ln>
                <a:noFill/>
              </a:ln>
              <a:solidFill>
                <a:schemeClr val="bg1"/>
              </a:solidFill>
              <a:effectLst/>
              <a:latin typeface="Arial" panose="020B0604020202020204" pitchFamily="34" charset="0"/>
            </a:endParaRPr>
          </a:p>
          <a:p>
            <a:pPr marL="457200" marR="0" lvl="1" indent="0" algn="l" defTabSz="914400" rtl="0" eaLnBrk="0" fontAlgn="base" latinLnBrk="0" hangingPunct="0">
              <a:lnSpc>
                <a:spcPct val="100000"/>
              </a:lnSpc>
              <a:spcBef>
                <a:spcPct val="0"/>
              </a:spcBef>
              <a:spcAft>
                <a:spcPct val="0"/>
              </a:spcAft>
              <a:buClrTx/>
              <a:buSzTx/>
              <a:buFontTx/>
              <a:buAutoNum type="arabicPeriod" startAt="3"/>
              <a:tabLst/>
            </a:pPr>
            <a:r>
              <a:rPr kumimoji="0" lang="en-US" altLang="en-US" sz="2000" b="0" i="0" u="none" strike="noStrike" cap="none" normalizeH="0" baseline="0" dirty="0">
                <a:ln>
                  <a:noFill/>
                </a:ln>
                <a:solidFill>
                  <a:schemeClr val="bg1"/>
                </a:solidFill>
                <a:effectLst/>
                <a:latin typeface="Arial" panose="020B0604020202020204" pitchFamily="34" charset="0"/>
              </a:rPr>
              <a:t>NADH maintains </a:t>
            </a:r>
            <a:r>
              <a:rPr kumimoji="0" lang="en-US" altLang="en-US" sz="2000" b="0" i="0" u="none" strike="noStrike" cap="none" normalizeH="0" baseline="0" dirty="0">
                <a:ln>
                  <a:noFill/>
                </a:ln>
                <a:solidFill>
                  <a:schemeClr val="bg1"/>
                </a:solidFill>
                <a:effectLst/>
                <a:latin typeface="Arial" panose="020B0604020202020204" pitchFamily="34" charset="0"/>
                <a:hlinkClick r:id="rId4">
                  <a:extLst>
                    <a:ext uri="{A12FA001-AC4F-418D-AE19-62706E023703}">
                      <ahyp:hlinkClr xmlns:ahyp="http://schemas.microsoft.com/office/drawing/2018/hyperlinkcolor" val="tx"/>
                    </a:ext>
                  </a:extLst>
                </a:hlinkClick>
              </a:rPr>
              <a:t>Hemoglobin</a:t>
            </a:r>
            <a:r>
              <a:rPr kumimoji="0" lang="en-US" altLang="en-US" sz="2000" b="0" i="0" u="none" strike="noStrike" cap="none" normalizeH="0" baseline="0" dirty="0">
                <a:ln>
                  <a:noFill/>
                </a:ln>
                <a:solidFill>
                  <a:schemeClr val="bg1"/>
                </a:solidFill>
                <a:effectLst/>
                <a:latin typeface="Arial" panose="020B0604020202020204" pitchFamily="34" charset="0"/>
              </a:rPr>
              <a:t>'s iron atoms in their reduced state (Fe++)</a:t>
            </a:r>
          </a:p>
          <a:p>
            <a:pPr marL="0" marR="0" lvl="0" indent="0" algn="l" defTabSz="914400" rtl="0" eaLnBrk="0" fontAlgn="base" latinLnBrk="0" hangingPunct="0">
              <a:lnSpc>
                <a:spcPct val="100000"/>
              </a:lnSpc>
              <a:spcBef>
                <a:spcPct val="0"/>
              </a:spcBef>
              <a:spcAft>
                <a:spcPct val="0"/>
              </a:spcAft>
              <a:buClrTx/>
              <a:buSzTx/>
              <a:buFontTx/>
              <a:buAutoNum type="arabicPeriod" startAt="2"/>
              <a:tabLst/>
            </a:pPr>
            <a:r>
              <a:rPr kumimoji="0" lang="en-US" altLang="en-US" sz="2000" b="1" i="0" u="none" strike="noStrike" cap="none" normalizeH="0" baseline="0" dirty="0">
                <a:ln>
                  <a:noFill/>
                </a:ln>
                <a:solidFill>
                  <a:schemeClr val="bg1"/>
                </a:solidFill>
                <a:effectLst/>
                <a:latin typeface="Arial" panose="020B0604020202020204" pitchFamily="34" charset="0"/>
              </a:rPr>
              <a:t>Nicotinamide Adenine Dinucleotide Phosphate (NADPH/NADP)</a:t>
            </a:r>
          </a:p>
          <a:p>
            <a:pPr marL="457200" marR="0" lvl="1" indent="0" algn="l" defTabSz="914400" rtl="0" eaLnBrk="0" fontAlgn="base" latinLnBrk="0" hangingPunct="0">
              <a:lnSpc>
                <a:spcPct val="100000"/>
              </a:lnSpc>
              <a:spcBef>
                <a:spcPct val="0"/>
              </a:spcBef>
              <a:spcAft>
                <a:spcPct val="0"/>
              </a:spcAft>
              <a:buClrTx/>
              <a:buSzTx/>
              <a:buFontTx/>
              <a:buAutoNum type="arabicPeriod"/>
              <a:tabLst/>
            </a:pPr>
            <a:r>
              <a:rPr kumimoji="0" lang="en-US" altLang="en-US" sz="2000" b="0" i="0" u="none" strike="noStrike" cap="none" normalizeH="0" baseline="0" dirty="0">
                <a:ln>
                  <a:noFill/>
                </a:ln>
                <a:solidFill>
                  <a:schemeClr val="bg1"/>
                </a:solidFill>
                <a:effectLst/>
                <a:latin typeface="Arial" panose="020B0604020202020204" pitchFamily="34" charset="0"/>
              </a:rPr>
              <a:t>Transfers energy (electron, hydrogen) when it transitions from its reduced form (NADPH) to oxidized form (NADP+)</a:t>
            </a:r>
          </a:p>
          <a:p>
            <a:pPr marL="457200" marR="0" lvl="1" indent="0" algn="l" defTabSz="914400" rtl="0" eaLnBrk="0" fontAlgn="base" latinLnBrk="0" hangingPunct="0">
              <a:lnSpc>
                <a:spcPct val="100000"/>
              </a:lnSpc>
              <a:spcBef>
                <a:spcPct val="0"/>
              </a:spcBef>
              <a:spcAft>
                <a:spcPct val="0"/>
              </a:spcAft>
              <a:buClrTx/>
              <a:buSzTx/>
              <a:buFontTx/>
              <a:buAutoNum type="arabicPeriod" startAt="2"/>
              <a:tabLst/>
            </a:pPr>
            <a:r>
              <a:rPr kumimoji="0" lang="en-US" altLang="en-US" sz="2000" b="0" i="0" u="none" strike="noStrike" cap="none" normalizeH="0" baseline="0" dirty="0">
                <a:ln>
                  <a:noFill/>
                </a:ln>
                <a:solidFill>
                  <a:schemeClr val="bg1"/>
                </a:solidFill>
                <a:effectLst/>
                <a:latin typeface="Arial" panose="020B0604020202020204" pitchFamily="34" charset="0"/>
              </a:rPr>
              <a:t>NADPH Is produced in </a:t>
            </a:r>
            <a:r>
              <a:rPr kumimoji="0" lang="en-US" altLang="en-US" sz="2000" b="0" i="0" u="none" strike="noStrike" cap="none" normalizeH="0" baseline="0" dirty="0">
                <a:ln>
                  <a:noFill/>
                </a:ln>
                <a:solidFill>
                  <a:schemeClr val="bg1"/>
                </a:solidFill>
                <a:effectLst/>
                <a:latin typeface="Arial" panose="020B0604020202020204" pitchFamily="34" charset="0"/>
                <a:hlinkClick r:id="rId3">
                  <a:extLst>
                    <a:ext uri="{A12FA001-AC4F-418D-AE19-62706E023703}">
                      <ahyp:hlinkClr xmlns:ahyp="http://schemas.microsoft.com/office/drawing/2018/hyperlinkcolor" val="tx"/>
                    </a:ext>
                  </a:extLst>
                </a:hlinkClick>
              </a:rPr>
              <a:t>Hexose Monophosphate Shunt</a:t>
            </a:r>
            <a:r>
              <a:rPr kumimoji="0" lang="en-US" altLang="en-US" sz="2000" b="0" i="0" u="none" strike="noStrike" cap="none" normalizeH="0" baseline="0" dirty="0">
                <a:ln>
                  <a:noFill/>
                </a:ln>
                <a:solidFill>
                  <a:schemeClr val="bg1"/>
                </a:solidFill>
                <a:effectLst/>
                <a:latin typeface="Arial" panose="020B0604020202020204" pitchFamily="34" charset="0"/>
              </a:rPr>
              <a:t> (</a:t>
            </a:r>
            <a:r>
              <a:rPr kumimoji="0" lang="en-US" altLang="en-US" sz="2000" b="0" i="0" u="none" strike="noStrike" cap="none" normalizeH="0" baseline="0" dirty="0">
                <a:ln>
                  <a:noFill/>
                </a:ln>
                <a:solidFill>
                  <a:schemeClr val="bg1"/>
                </a:solidFill>
                <a:effectLst/>
                <a:latin typeface="Arial" panose="020B0604020202020204" pitchFamily="34" charset="0"/>
                <a:hlinkClick r:id="rId3">
                  <a:extLst>
                    <a:ext uri="{A12FA001-AC4F-418D-AE19-62706E023703}">
                      <ahyp:hlinkClr xmlns:ahyp="http://schemas.microsoft.com/office/drawing/2018/hyperlinkcolor" val="tx"/>
                    </a:ext>
                  </a:extLst>
                </a:hlinkClick>
              </a:rPr>
              <a:t>HMP Shunt</a:t>
            </a:r>
            <a:r>
              <a:rPr kumimoji="0" lang="en-US" altLang="en-US" sz="2000" b="0" i="0" u="none" strike="noStrike" cap="none" normalizeH="0" baseline="0" dirty="0">
                <a:ln>
                  <a:noFill/>
                </a:ln>
                <a:solidFill>
                  <a:schemeClr val="bg1"/>
                </a:solidFill>
                <a:effectLst/>
                <a:latin typeface="Arial" panose="020B0604020202020204" pitchFamily="34" charset="0"/>
              </a:rPr>
              <a:t>, </a:t>
            </a:r>
            <a:r>
              <a:rPr kumimoji="0" lang="en-US" altLang="en-US" sz="2000" b="0" i="0" u="none" strike="noStrike" cap="none" normalizeH="0" baseline="0" dirty="0">
                <a:ln>
                  <a:noFill/>
                </a:ln>
                <a:solidFill>
                  <a:schemeClr val="bg1"/>
                </a:solidFill>
                <a:effectLst/>
                <a:latin typeface="Arial" panose="020B0604020202020204" pitchFamily="34" charset="0"/>
                <a:hlinkClick r:id="rId3">
                  <a:extLst>
                    <a:ext uri="{A12FA001-AC4F-418D-AE19-62706E023703}">
                      <ahyp:hlinkClr xmlns:ahyp="http://schemas.microsoft.com/office/drawing/2018/hyperlinkcolor" val="tx"/>
                    </a:ext>
                  </a:extLst>
                </a:hlinkClick>
              </a:rPr>
              <a:t>Pentose Shunt</a:t>
            </a:r>
            <a:r>
              <a:rPr kumimoji="0" lang="en-US" altLang="en-US" sz="2000" b="0" i="0" u="none" strike="noStrike" cap="none" normalizeH="0" baseline="0" dirty="0">
                <a:ln>
                  <a:noFill/>
                </a:ln>
                <a:solidFill>
                  <a:schemeClr val="bg1"/>
                </a:solidFill>
                <a:effectLst/>
                <a:latin typeface="Arial" panose="020B0604020202020204" pitchFamily="34" charset="0"/>
              </a:rPr>
              <a:t>), active throughout the body</a:t>
            </a:r>
          </a:p>
          <a:p>
            <a:pPr marL="457200" marR="0" lvl="1" indent="0" algn="l" defTabSz="914400" rtl="0" eaLnBrk="0" fontAlgn="base" latinLnBrk="0" hangingPunct="0">
              <a:lnSpc>
                <a:spcPct val="100000"/>
              </a:lnSpc>
              <a:spcBef>
                <a:spcPct val="0"/>
              </a:spcBef>
              <a:spcAft>
                <a:spcPct val="0"/>
              </a:spcAft>
              <a:buClrTx/>
              <a:buSzTx/>
              <a:buFontTx/>
              <a:buAutoNum type="arabicPeriod" startAt="3"/>
              <a:tabLst/>
            </a:pPr>
            <a:r>
              <a:rPr kumimoji="0" lang="en-US" altLang="en-US" sz="2000" b="0" i="0" u="none" strike="noStrike" cap="none" normalizeH="0" baseline="0" dirty="0">
                <a:ln>
                  <a:noFill/>
                </a:ln>
                <a:solidFill>
                  <a:schemeClr val="bg1"/>
                </a:solidFill>
                <a:effectLst/>
                <a:latin typeface="Arial" panose="020B0604020202020204" pitchFamily="34" charset="0"/>
              </a:rPr>
              <a:t>Functions</a:t>
            </a:r>
          </a:p>
          <a:p>
            <a:pPr marL="914400" marR="0" lvl="2" indent="0" algn="l" defTabSz="914400" rtl="0" eaLnBrk="0" fontAlgn="base" latinLnBrk="0" hangingPunct="0">
              <a:lnSpc>
                <a:spcPct val="100000"/>
              </a:lnSpc>
              <a:spcBef>
                <a:spcPct val="0"/>
              </a:spcBef>
              <a:spcAft>
                <a:spcPct val="0"/>
              </a:spcAft>
              <a:buClrTx/>
              <a:buSzTx/>
              <a:buFontTx/>
              <a:buAutoNum type="arabicPeriod"/>
              <a:tabLst/>
            </a:pPr>
            <a:r>
              <a:rPr kumimoji="0" lang="en-US" altLang="en-US" sz="2000" b="0" i="0" u="none" strike="noStrike" cap="none" normalizeH="0" baseline="0" dirty="0">
                <a:ln>
                  <a:noFill/>
                </a:ln>
                <a:solidFill>
                  <a:schemeClr val="bg1"/>
                </a:solidFill>
                <a:effectLst/>
                <a:latin typeface="Arial" panose="020B0604020202020204" pitchFamily="34" charset="0"/>
              </a:rPr>
              <a:t>NADPH reduces glutathione which protects RBCs against oxidative damage (e.g. superoxide radicals)</a:t>
            </a:r>
          </a:p>
          <a:p>
            <a:pPr marL="914400" marR="0" lvl="2" indent="0" algn="l" defTabSz="914400" rtl="0" eaLnBrk="0" fontAlgn="base" latinLnBrk="0" hangingPunct="0">
              <a:lnSpc>
                <a:spcPct val="100000"/>
              </a:lnSpc>
              <a:spcBef>
                <a:spcPct val="0"/>
              </a:spcBef>
              <a:spcAft>
                <a:spcPct val="0"/>
              </a:spcAft>
              <a:buClrTx/>
              <a:buSzTx/>
              <a:buFontTx/>
              <a:buAutoNum type="arabicPeriod" startAt="2"/>
              <a:tabLst/>
            </a:pPr>
            <a:r>
              <a:rPr kumimoji="0" lang="en-US" altLang="en-US" sz="2000" b="0" i="0" u="none" strike="noStrike" cap="none" normalizeH="0" baseline="0" dirty="0">
                <a:ln>
                  <a:noFill/>
                </a:ln>
                <a:solidFill>
                  <a:schemeClr val="bg1"/>
                </a:solidFill>
                <a:effectLst/>
                <a:latin typeface="Arial" panose="020B0604020202020204" pitchFamily="34" charset="0"/>
              </a:rPr>
              <a:t>Active in fat cells (</a:t>
            </a:r>
            <a:r>
              <a:rPr kumimoji="0" lang="en-US" altLang="en-US" sz="2000" b="0" i="0" u="none" strike="noStrike" cap="none" normalizeH="0" baseline="0" dirty="0">
                <a:ln>
                  <a:noFill/>
                </a:ln>
                <a:solidFill>
                  <a:schemeClr val="bg1"/>
                </a:solidFill>
                <a:effectLst/>
                <a:latin typeface="Arial" panose="020B0604020202020204" pitchFamily="34" charset="0"/>
                <a:hlinkClick r:id="rId5">
                  <a:extLst>
                    <a:ext uri="{A12FA001-AC4F-418D-AE19-62706E023703}">
                      <ahyp:hlinkClr xmlns:ahyp="http://schemas.microsoft.com/office/drawing/2018/hyperlinkcolor" val="tx"/>
                    </a:ext>
                  </a:extLst>
                </a:hlinkClick>
              </a:rPr>
              <a:t>Fatty Acid</a:t>
            </a:r>
            <a:r>
              <a:rPr kumimoji="0" lang="en-US" altLang="en-US" sz="2000" b="0" i="0" u="none" strike="noStrike" cap="none" normalizeH="0" baseline="0" dirty="0">
                <a:ln>
                  <a:noFill/>
                </a:ln>
                <a:solidFill>
                  <a:schemeClr val="bg1"/>
                </a:solidFill>
                <a:effectLst/>
                <a:latin typeface="Arial" panose="020B0604020202020204" pitchFamily="34" charset="0"/>
              </a:rPr>
              <a:t> synthesis) and in liver cells (</a:t>
            </a:r>
            <a:r>
              <a:rPr kumimoji="0" lang="en-US" altLang="en-US" sz="2000" b="0" i="0" u="none" strike="noStrike" cap="none" normalizeH="0" baseline="0" dirty="0">
                <a:ln>
                  <a:noFill/>
                </a:ln>
                <a:solidFill>
                  <a:schemeClr val="bg1"/>
                </a:solidFill>
                <a:effectLst/>
                <a:latin typeface="Arial" panose="020B0604020202020204" pitchFamily="34" charset="0"/>
                <a:hlinkClick r:id="rId6">
                  <a:extLst>
                    <a:ext uri="{A12FA001-AC4F-418D-AE19-62706E023703}">
                      <ahyp:hlinkClr xmlns:ahyp="http://schemas.microsoft.com/office/drawing/2018/hyperlinkcolor" val="tx"/>
                    </a:ext>
                  </a:extLst>
                </a:hlinkClick>
              </a:rPr>
              <a:t>Cholesterol</a:t>
            </a:r>
            <a:r>
              <a:rPr kumimoji="0" lang="en-US" altLang="en-US" sz="2000" b="0" i="0" u="none" strike="noStrike" cap="none" normalizeH="0" baseline="0" dirty="0">
                <a:ln>
                  <a:noFill/>
                </a:ln>
                <a:solidFill>
                  <a:schemeClr val="bg1"/>
                </a:solidFill>
                <a:effectLst/>
                <a:latin typeface="Arial" panose="020B0604020202020204" pitchFamily="34" charset="0"/>
              </a:rPr>
              <a:t> synthesis)</a:t>
            </a:r>
          </a:p>
          <a:p>
            <a:pPr marL="914400" marR="0" lvl="2" indent="0" algn="l" defTabSz="914400" rtl="0" eaLnBrk="0" fontAlgn="base" latinLnBrk="0" hangingPunct="0">
              <a:lnSpc>
                <a:spcPct val="100000"/>
              </a:lnSpc>
              <a:spcBef>
                <a:spcPct val="0"/>
              </a:spcBef>
              <a:spcAft>
                <a:spcPct val="0"/>
              </a:spcAft>
              <a:buClrTx/>
              <a:buSzTx/>
              <a:buFontTx/>
              <a:buAutoNum type="arabicPeriod" startAt="3"/>
              <a:tabLst/>
            </a:pPr>
            <a:r>
              <a:rPr kumimoji="0" lang="en-US" altLang="en-US" sz="2000" b="0" i="0" u="none" strike="noStrike" cap="none" normalizeH="0" baseline="0" dirty="0">
                <a:ln>
                  <a:noFill/>
                </a:ln>
                <a:solidFill>
                  <a:schemeClr val="bg1"/>
                </a:solidFill>
                <a:effectLst/>
                <a:latin typeface="Arial" panose="020B0604020202020204" pitchFamily="34" charset="0"/>
              </a:rPr>
              <a:t>Active in the </a:t>
            </a:r>
            <a:r>
              <a:rPr kumimoji="0" lang="en-US" altLang="en-US" sz="2000" b="0" i="0" u="none" strike="noStrike" cap="none" normalizeH="0" baseline="0" dirty="0">
                <a:ln>
                  <a:noFill/>
                </a:ln>
                <a:solidFill>
                  <a:schemeClr val="bg1"/>
                </a:solidFill>
                <a:effectLst/>
                <a:latin typeface="Arial" panose="020B0604020202020204" pitchFamily="34" charset="0"/>
                <a:hlinkClick r:id="rId7">
                  <a:extLst>
                    <a:ext uri="{A12FA001-AC4F-418D-AE19-62706E023703}">
                      <ahyp:hlinkClr xmlns:ahyp="http://schemas.microsoft.com/office/drawing/2018/hyperlinkcolor" val="tx"/>
                    </a:ext>
                  </a:extLst>
                </a:hlinkClick>
              </a:rPr>
              <a:t>Adrenal Cortex</a:t>
            </a:r>
            <a:r>
              <a:rPr kumimoji="0" lang="en-US" altLang="en-US" sz="2000" b="0" i="0" u="none" strike="noStrike" cap="none" normalizeH="0" baseline="0" dirty="0">
                <a:ln>
                  <a:noFill/>
                </a:ln>
                <a:solidFill>
                  <a:schemeClr val="bg1"/>
                </a:solidFill>
                <a:effectLst/>
                <a:latin typeface="Arial" panose="020B0604020202020204" pitchFamily="34" charset="0"/>
              </a:rPr>
              <a:t> (steroid </a:t>
            </a:r>
            <a:r>
              <a:rPr kumimoji="0" lang="en-US" altLang="en-US" sz="2000" b="0" i="0" u="none" strike="noStrike" cap="none" normalizeH="0" baseline="0" dirty="0">
                <a:ln>
                  <a:noFill/>
                </a:ln>
                <a:solidFill>
                  <a:schemeClr val="bg1"/>
                </a:solidFill>
                <a:effectLst/>
                <a:latin typeface="Arial" panose="020B0604020202020204" pitchFamily="34" charset="0"/>
                <a:hlinkClick r:id="rId8">
                  <a:extLst>
                    <a:ext uri="{A12FA001-AC4F-418D-AE19-62706E023703}">
                      <ahyp:hlinkClr xmlns:ahyp="http://schemas.microsoft.com/office/drawing/2018/hyperlinkcolor" val="tx"/>
                    </a:ext>
                  </a:extLst>
                </a:hlinkClick>
              </a:rPr>
              <a:t>Hormone</a:t>
            </a:r>
            <a:r>
              <a:rPr kumimoji="0" lang="en-US" altLang="en-US" sz="2000" b="0" i="0" u="none" strike="noStrike" cap="none" normalizeH="0" baseline="0" dirty="0">
                <a:ln>
                  <a:noFill/>
                </a:ln>
                <a:solidFill>
                  <a:schemeClr val="bg1"/>
                </a:solidFill>
                <a:effectLst/>
                <a:latin typeface="Arial" panose="020B0604020202020204" pitchFamily="34" charset="0"/>
              </a:rPr>
              <a:t> synthesis)</a:t>
            </a:r>
          </a:p>
          <a:p>
            <a:pPr marL="0" marR="0" lvl="0" indent="0" algn="l" defTabSz="914400" rtl="0" eaLnBrk="0" fontAlgn="base" latinLnBrk="0" hangingPunct="0">
              <a:lnSpc>
                <a:spcPct val="100000"/>
              </a:lnSpc>
              <a:spcBef>
                <a:spcPct val="0"/>
              </a:spcBef>
              <a:spcAft>
                <a:spcPct val="0"/>
              </a:spcAft>
              <a:buClrTx/>
              <a:buSzTx/>
              <a:buFontTx/>
              <a:buAutoNum type="arabicPeriod" startAt="3"/>
              <a:tabLst/>
            </a:pPr>
            <a:r>
              <a:rPr kumimoji="0" lang="en-US" altLang="en-US" sz="2000" b="1" i="0" u="none" strike="noStrike" cap="none" normalizeH="0" baseline="0" dirty="0">
                <a:ln>
                  <a:noFill/>
                </a:ln>
                <a:solidFill>
                  <a:schemeClr val="bg1"/>
                </a:solidFill>
                <a:effectLst/>
                <a:latin typeface="Arial" panose="020B0604020202020204" pitchFamily="34" charset="0"/>
              </a:rPr>
              <a:t>Flavin Adenine Dinucleotide (FADH2/FADH)</a:t>
            </a:r>
          </a:p>
          <a:p>
            <a:pPr marL="457200" marR="0" lvl="1" indent="0" algn="l" defTabSz="914400" rtl="0" eaLnBrk="0" fontAlgn="base" latinLnBrk="0" hangingPunct="0">
              <a:lnSpc>
                <a:spcPct val="100000"/>
              </a:lnSpc>
              <a:spcBef>
                <a:spcPct val="0"/>
              </a:spcBef>
              <a:spcAft>
                <a:spcPct val="0"/>
              </a:spcAft>
              <a:buClrTx/>
              <a:buSzTx/>
              <a:buFontTx/>
              <a:buAutoNum type="arabicPeriod"/>
              <a:tabLst/>
            </a:pPr>
            <a:r>
              <a:rPr kumimoji="0" lang="en-US" altLang="en-US" sz="2000" b="0" i="0" u="none" strike="noStrike" cap="none" normalizeH="0" baseline="0" dirty="0">
                <a:ln>
                  <a:noFill/>
                </a:ln>
                <a:solidFill>
                  <a:schemeClr val="bg1"/>
                </a:solidFill>
                <a:effectLst/>
                <a:latin typeface="Arial" panose="020B0604020202020204" pitchFamily="34" charset="0"/>
              </a:rPr>
              <a:t>Transfers energy (electron, hydrogen) when it transitions from its reduced form (FADH2) to oxidized form (FAD+)</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000" b="0" i="0" u="none" strike="noStrike" cap="none" normalizeH="0" baseline="0" dirty="0">
              <a:ln>
                <a:noFill/>
              </a:ln>
              <a:solidFill>
                <a:schemeClr val="bg1"/>
              </a:solidFill>
              <a:effectLst/>
              <a:latin typeface="Arial" panose="020B0604020202020204" pitchFamily="34" charset="0"/>
            </a:endParaRPr>
          </a:p>
        </p:txBody>
      </p:sp>
    </p:spTree>
    <p:extLst>
      <p:ext uri="{BB962C8B-B14F-4D97-AF65-F5344CB8AC3E}">
        <p14:creationId xmlns:p14="http://schemas.microsoft.com/office/powerpoint/2010/main" val="30997526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F06FA32F-F2C6-7641-D6E5-E7300F42283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1279" y="965200"/>
            <a:ext cx="6778945" cy="4511040"/>
          </a:xfrm>
        </p:spPr>
      </p:pic>
      <p:pic>
        <p:nvPicPr>
          <p:cNvPr id="9" name="Picture 8">
            <a:extLst>
              <a:ext uri="{FF2B5EF4-FFF2-40B4-BE49-F238E27FC236}">
                <a16:creationId xmlns:a16="http://schemas.microsoft.com/office/drawing/2014/main" id="{E5C0D7C9-6D24-2E8E-5AE6-84919CB756E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35215" y="264160"/>
            <a:ext cx="5018513" cy="5913120"/>
          </a:xfrm>
          <a:prstGeom prst="rect">
            <a:avLst/>
          </a:prstGeom>
        </p:spPr>
      </p:pic>
      <p:sp>
        <p:nvSpPr>
          <p:cNvPr id="10" name="TextBox 9">
            <a:extLst>
              <a:ext uri="{FF2B5EF4-FFF2-40B4-BE49-F238E27FC236}">
                <a16:creationId xmlns:a16="http://schemas.microsoft.com/office/drawing/2014/main" id="{D9D303D1-C411-B942-AC3F-64B0EE0E72AF}"/>
              </a:ext>
            </a:extLst>
          </p:cNvPr>
          <p:cNvSpPr txBox="1"/>
          <p:nvPr/>
        </p:nvSpPr>
        <p:spPr>
          <a:xfrm>
            <a:off x="10129520" y="2560320"/>
            <a:ext cx="604524" cy="400110"/>
          </a:xfrm>
          <a:prstGeom prst="rect">
            <a:avLst/>
          </a:prstGeom>
          <a:noFill/>
        </p:spPr>
        <p:txBody>
          <a:bodyPr wrap="none" rtlCol="0">
            <a:spAutoFit/>
          </a:bodyPr>
          <a:lstStyle/>
          <a:p>
            <a:r>
              <a:rPr lang="en-US" sz="2000" b="1" dirty="0">
                <a:solidFill>
                  <a:schemeClr val="bg1"/>
                </a:solidFill>
              </a:rPr>
              <a:t>FAD</a:t>
            </a:r>
          </a:p>
        </p:txBody>
      </p:sp>
    </p:spTree>
    <p:extLst>
      <p:ext uri="{BB962C8B-B14F-4D97-AF65-F5344CB8AC3E}">
        <p14:creationId xmlns:p14="http://schemas.microsoft.com/office/powerpoint/2010/main" val="25123835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E55EB54E-2A24-5EC8-152B-0D68C5E034E4}"/>
              </a:ext>
            </a:extLst>
          </p:cNvPr>
          <p:cNvSpPr>
            <a:spLocks noGrp="1" noChangeArrowheads="1"/>
          </p:cNvSpPr>
          <p:nvPr>
            <p:ph idx="1"/>
          </p:nvPr>
        </p:nvSpPr>
        <p:spPr bwMode="auto">
          <a:xfrm>
            <a:off x="131763" y="-161795"/>
            <a:ext cx="11970265" cy="72943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bg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800" b="1" i="1" u="sng" strike="noStrike" cap="none" normalizeH="0" baseline="0" dirty="0">
                <a:ln>
                  <a:noFill/>
                </a:ln>
                <a:solidFill>
                  <a:schemeClr val="bg1"/>
                </a:solidFill>
                <a:effectLst/>
                <a:latin typeface="Arial" panose="020B0604020202020204" pitchFamily="34" charset="0"/>
              </a:rPr>
              <a:t>Miscellaneous High Energy Molecules</a:t>
            </a:r>
            <a:r>
              <a:rPr kumimoji="0" lang="en-US" altLang="en-US" sz="1800" b="1" i="0" u="sng" strike="noStrike" cap="none" normalizeH="0" baseline="0" dirty="0">
                <a:ln>
                  <a:noFill/>
                </a:ln>
                <a:solidFill>
                  <a:schemeClr val="bg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None/>
              <a:tabLst/>
            </a:pPr>
            <a:endParaRPr kumimoji="0" lang="en-US" altLang="en-US" sz="1800" b="1" i="0" u="sng" strike="noStrike" cap="none" normalizeH="0" baseline="0" dirty="0">
              <a:ln>
                <a:noFill/>
              </a:ln>
              <a:solidFill>
                <a:schemeClr val="bg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0" lang="en-US" altLang="en-US" sz="1800" b="1" i="0" u="none" strike="noStrike" cap="none" normalizeH="0" baseline="0" dirty="0">
                <a:ln>
                  <a:noFill/>
                </a:ln>
                <a:solidFill>
                  <a:schemeClr val="bg1"/>
                </a:solidFill>
                <a:effectLst/>
                <a:latin typeface="Arial" panose="020B0604020202020204" pitchFamily="34" charset="0"/>
                <a:hlinkClick r:id="rId2">
                  <a:extLst>
                    <a:ext uri="{A12FA001-AC4F-418D-AE19-62706E023703}">
                      <ahyp:hlinkClr xmlns:ahyp="http://schemas.microsoft.com/office/drawing/2018/hyperlinkcolor" val="tx"/>
                    </a:ext>
                  </a:extLst>
                </a:hlinkClick>
              </a:rPr>
              <a:t>Biotin</a:t>
            </a:r>
            <a:r>
              <a:rPr kumimoji="0" lang="en-US" altLang="en-US" sz="1800" b="1" i="0" u="none" strike="noStrike" cap="none" normalizeH="0" baseline="0" dirty="0">
                <a:ln>
                  <a:noFill/>
                </a:ln>
                <a:solidFill>
                  <a:schemeClr val="bg1"/>
                </a:solidFill>
                <a:effectLst/>
                <a:latin typeface="Arial" panose="020B0604020202020204" pitchFamily="34" charset="0"/>
              </a:rPr>
              <a:t> (</a:t>
            </a:r>
            <a:r>
              <a:rPr kumimoji="0" lang="en-US" altLang="en-US" sz="1800" b="1" i="0" u="none" strike="noStrike" cap="none" normalizeH="0" baseline="0" dirty="0">
                <a:ln>
                  <a:noFill/>
                </a:ln>
                <a:solidFill>
                  <a:schemeClr val="bg1"/>
                </a:solidFill>
                <a:effectLst/>
                <a:latin typeface="Arial" panose="020B0604020202020204" pitchFamily="34" charset="0"/>
                <a:hlinkClick r:id="rId2">
                  <a:extLst>
                    <a:ext uri="{A12FA001-AC4F-418D-AE19-62706E023703}">
                      <ahyp:hlinkClr xmlns:ahyp="http://schemas.microsoft.com/office/drawing/2018/hyperlinkcolor" val="tx"/>
                    </a:ext>
                  </a:extLst>
                </a:hlinkClick>
              </a:rPr>
              <a:t>Biotin</a:t>
            </a:r>
            <a:r>
              <a:rPr kumimoji="0" lang="en-US" altLang="en-US" sz="1800" b="1" i="0" u="none" strike="noStrike" cap="none" normalizeH="0" baseline="0" dirty="0">
                <a:ln>
                  <a:noFill/>
                </a:ln>
                <a:solidFill>
                  <a:schemeClr val="bg1"/>
                </a:solidFill>
                <a:effectLst/>
                <a:latin typeface="Arial" panose="020B0604020202020204" pitchFamily="34" charset="0"/>
              </a:rPr>
              <a:t>-CO2/</a:t>
            </a:r>
            <a:r>
              <a:rPr kumimoji="0" lang="en-US" altLang="en-US" sz="1800" b="1" i="0" u="none" strike="noStrike" cap="none" normalizeH="0" baseline="0" dirty="0">
                <a:ln>
                  <a:noFill/>
                </a:ln>
                <a:solidFill>
                  <a:schemeClr val="bg1"/>
                </a:solidFill>
                <a:effectLst/>
                <a:latin typeface="Arial" panose="020B0604020202020204" pitchFamily="34" charset="0"/>
                <a:hlinkClick r:id="rId2">
                  <a:extLst>
                    <a:ext uri="{A12FA001-AC4F-418D-AE19-62706E023703}">
                      <ahyp:hlinkClr xmlns:ahyp="http://schemas.microsoft.com/office/drawing/2018/hyperlinkcolor" val="tx"/>
                    </a:ext>
                  </a:extLst>
                </a:hlinkClick>
              </a:rPr>
              <a:t>Biotin</a:t>
            </a:r>
            <a:r>
              <a:rPr kumimoji="0" lang="en-US" altLang="en-US" sz="1800" b="1" i="0" u="none" strike="noStrike" cap="none" normalizeH="0" baseline="0" dirty="0">
                <a:ln>
                  <a:noFill/>
                </a:ln>
                <a:solidFill>
                  <a:schemeClr val="bg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None/>
              <a:tabLst/>
            </a:pPr>
            <a:endParaRPr kumimoji="0" lang="en-US" altLang="en-US" sz="1800" b="1" i="0" u="none" strike="noStrike" cap="none" normalizeH="0" baseline="0" dirty="0">
              <a:ln>
                <a:noFill/>
              </a:ln>
              <a:solidFill>
                <a:schemeClr val="bg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AutoNum type="arabicPeriod" startAt="2"/>
              <a:tabLst/>
            </a:pPr>
            <a:r>
              <a:rPr kumimoji="0" lang="en-US" altLang="en-US" sz="1800" b="1" i="0" u="none" strike="noStrike" cap="none" normalizeH="0" baseline="0" dirty="0">
                <a:ln>
                  <a:noFill/>
                </a:ln>
                <a:solidFill>
                  <a:schemeClr val="bg1"/>
                </a:solidFill>
                <a:effectLst/>
                <a:latin typeface="Arial" panose="020B0604020202020204" pitchFamily="34" charset="0"/>
              </a:rPr>
              <a:t>Acetyl Coenzyme A (acetyl-CoA/CoA-</a:t>
            </a:r>
            <a:r>
              <a:rPr kumimoji="0" lang="en-US" altLang="en-US" sz="1800" b="1" i="0" u="none" strike="noStrike" cap="none" normalizeH="0" baseline="0" dirty="0" err="1">
                <a:ln>
                  <a:noFill/>
                </a:ln>
                <a:solidFill>
                  <a:schemeClr val="bg1"/>
                </a:solidFill>
                <a:effectLst/>
                <a:latin typeface="Arial" panose="020B0604020202020204" pitchFamily="34" charset="0"/>
              </a:rPr>
              <a:t>Sh</a:t>
            </a:r>
            <a:r>
              <a:rPr kumimoji="0" lang="en-US" altLang="en-US" sz="1800" b="1" i="0" u="none" strike="noStrike" cap="none" normalizeH="0" baseline="0" dirty="0">
                <a:ln>
                  <a:noFill/>
                </a:ln>
                <a:solidFill>
                  <a:schemeClr val="bg1"/>
                </a:solidFill>
                <a:effectLst/>
                <a:latin typeface="Arial" panose="020B0604020202020204" pitchFamily="34" charset="0"/>
              </a:rPr>
              <a:t>)</a:t>
            </a:r>
          </a:p>
          <a:p>
            <a:pPr marL="457200" marR="0" lvl="1" indent="0" algn="l" defTabSz="914400" rtl="0" eaLnBrk="0" fontAlgn="base" latinLnBrk="0" hangingPunct="0">
              <a:lnSpc>
                <a:spcPct val="100000"/>
              </a:lnSpc>
              <a:spcBef>
                <a:spcPct val="0"/>
              </a:spcBef>
              <a:spcAft>
                <a:spcPct val="0"/>
              </a:spcAft>
              <a:buClrTx/>
              <a:buSzTx/>
              <a:buFontTx/>
              <a:buAutoNum type="arabicPeriod"/>
              <a:tabLst/>
            </a:pPr>
            <a:r>
              <a:rPr kumimoji="0" lang="en-US" altLang="en-US" sz="1800" b="0" i="0" u="none" strike="noStrike" cap="none" normalizeH="0" baseline="0" dirty="0">
                <a:ln>
                  <a:noFill/>
                </a:ln>
                <a:solidFill>
                  <a:schemeClr val="bg1"/>
                </a:solidFill>
                <a:effectLst/>
                <a:latin typeface="Arial" panose="020B0604020202020204" pitchFamily="34" charset="0"/>
              </a:rPr>
              <a:t>Coenzyme A is an acetyl group donor in the </a:t>
            </a:r>
            <a:r>
              <a:rPr kumimoji="0" lang="en-US" altLang="en-US" sz="1800" b="0" i="0" u="none" strike="noStrike" cap="none" normalizeH="0" baseline="0" dirty="0">
                <a:ln>
                  <a:noFill/>
                </a:ln>
                <a:solidFill>
                  <a:schemeClr val="bg1"/>
                </a:solidFill>
                <a:effectLst/>
                <a:latin typeface="Arial" panose="020B0604020202020204" pitchFamily="34" charset="0"/>
                <a:hlinkClick r:id="rId3">
                  <a:extLst>
                    <a:ext uri="{A12FA001-AC4F-418D-AE19-62706E023703}">
                      <ahyp:hlinkClr xmlns:ahyp="http://schemas.microsoft.com/office/drawing/2018/hyperlinkcolor" val="tx"/>
                    </a:ext>
                  </a:extLst>
                </a:hlinkClick>
              </a:rPr>
              <a:t>Krebs Cycle</a:t>
            </a:r>
            <a:r>
              <a:rPr kumimoji="0" lang="en-US" altLang="en-US" sz="1800" b="0" i="0" u="none" strike="noStrike" cap="none" normalizeH="0" baseline="0" dirty="0">
                <a:ln>
                  <a:noFill/>
                </a:ln>
                <a:solidFill>
                  <a:schemeClr val="bg1"/>
                </a:solidFill>
                <a:effectLst/>
                <a:latin typeface="Arial" panose="020B0604020202020204" pitchFamily="34" charset="0"/>
              </a:rPr>
              <a:t>, </a:t>
            </a:r>
            <a:r>
              <a:rPr kumimoji="0" lang="en-US" altLang="en-US" sz="1800" b="0" i="0" u="none" strike="noStrike" cap="none" normalizeH="0" baseline="0" dirty="0">
                <a:ln>
                  <a:noFill/>
                </a:ln>
                <a:solidFill>
                  <a:schemeClr val="bg1"/>
                </a:solidFill>
                <a:effectLst/>
                <a:latin typeface="Arial" panose="020B0604020202020204" pitchFamily="34" charset="0"/>
                <a:hlinkClick r:id="rId4">
                  <a:extLst>
                    <a:ext uri="{A12FA001-AC4F-418D-AE19-62706E023703}">
                      <ahyp:hlinkClr xmlns:ahyp="http://schemas.microsoft.com/office/drawing/2018/hyperlinkcolor" val="tx"/>
                    </a:ext>
                  </a:extLst>
                </a:hlinkClick>
              </a:rPr>
              <a:t>Fatty Acid</a:t>
            </a:r>
            <a:r>
              <a:rPr kumimoji="0" lang="en-US" altLang="en-US" sz="1800" b="0" i="0" u="none" strike="noStrike" cap="none" normalizeH="0" baseline="0" dirty="0">
                <a:ln>
                  <a:noFill/>
                </a:ln>
                <a:solidFill>
                  <a:schemeClr val="bg1"/>
                </a:solidFill>
                <a:effectLst/>
                <a:latin typeface="Arial" panose="020B0604020202020204" pitchFamily="34" charset="0"/>
              </a:rPr>
              <a:t> biosynthesis and </a:t>
            </a:r>
            <a:r>
              <a:rPr kumimoji="0" lang="en-US" altLang="en-US" sz="1800" b="0" i="0" u="none" strike="noStrike" cap="none" normalizeH="0" baseline="0" dirty="0">
                <a:ln>
                  <a:noFill/>
                </a:ln>
                <a:solidFill>
                  <a:schemeClr val="bg1"/>
                </a:solidFill>
                <a:effectLst/>
                <a:latin typeface="Arial" panose="020B0604020202020204" pitchFamily="34" charset="0"/>
                <a:hlinkClick r:id="rId5">
                  <a:extLst>
                    <a:ext uri="{A12FA001-AC4F-418D-AE19-62706E023703}">
                      <ahyp:hlinkClr xmlns:ahyp="http://schemas.microsoft.com/office/drawing/2018/hyperlinkcolor" val="tx"/>
                    </a:ext>
                  </a:extLst>
                </a:hlinkClick>
              </a:rPr>
              <a:t>Amino Acid</a:t>
            </a:r>
            <a:r>
              <a:rPr kumimoji="0" lang="en-US" altLang="en-US" sz="1800" b="0" i="0" u="none" strike="noStrike" cap="none" normalizeH="0" baseline="0" dirty="0">
                <a:ln>
                  <a:noFill/>
                </a:ln>
                <a:solidFill>
                  <a:schemeClr val="bg1"/>
                </a:solidFill>
                <a:effectLst/>
                <a:latin typeface="Arial" panose="020B0604020202020204" pitchFamily="34" charset="0"/>
              </a:rPr>
              <a:t> metabolism</a:t>
            </a:r>
          </a:p>
          <a:p>
            <a:pPr marL="457200" marR="0" lvl="1" indent="0" algn="l" defTabSz="914400" rtl="0" eaLnBrk="0" fontAlgn="base" latinLnBrk="0" hangingPunct="0">
              <a:lnSpc>
                <a:spcPct val="100000"/>
              </a:lnSpc>
              <a:spcBef>
                <a:spcPct val="0"/>
              </a:spcBef>
              <a:spcAft>
                <a:spcPct val="0"/>
              </a:spcAft>
              <a:buClrTx/>
              <a:buSzTx/>
              <a:buNone/>
              <a:tabLst/>
            </a:pPr>
            <a:endParaRPr kumimoji="0" lang="en-US" altLang="en-US" sz="1800" b="0" i="0" u="none" strike="noStrike" cap="none" normalizeH="0" baseline="0" dirty="0">
              <a:ln>
                <a:noFill/>
              </a:ln>
              <a:solidFill>
                <a:schemeClr val="bg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AutoNum type="arabicPeriod" startAt="3"/>
              <a:tabLst/>
            </a:pPr>
            <a:r>
              <a:rPr kumimoji="0" lang="en-US" altLang="en-US" sz="1800" b="1" i="0" u="none" strike="noStrike" cap="none" normalizeH="0" baseline="0" dirty="0">
                <a:ln>
                  <a:noFill/>
                </a:ln>
                <a:solidFill>
                  <a:schemeClr val="bg1"/>
                </a:solidFill>
                <a:effectLst/>
                <a:latin typeface="Arial" panose="020B0604020202020204" pitchFamily="34" charset="0"/>
              </a:rPr>
              <a:t>Activated Tetrahydrofolate (THF-C/DHF)</a:t>
            </a:r>
          </a:p>
          <a:p>
            <a:pPr marL="457200" marR="0" lvl="1" indent="0" algn="l" defTabSz="914400" rtl="0" eaLnBrk="0" fontAlgn="base" latinLnBrk="0" hangingPunct="0">
              <a:lnSpc>
                <a:spcPct val="100000"/>
              </a:lnSpc>
              <a:spcBef>
                <a:spcPct val="0"/>
              </a:spcBef>
              <a:spcAft>
                <a:spcPct val="0"/>
              </a:spcAft>
              <a:buClrTx/>
              <a:buSzTx/>
              <a:buFontTx/>
              <a:buAutoNum type="arabicPeriod"/>
              <a:tabLst/>
            </a:pPr>
            <a:r>
              <a:rPr kumimoji="0" lang="en-US" altLang="en-US" sz="1800" b="0" i="0" u="none" strike="noStrike" cap="none" normalizeH="0" baseline="0" dirty="0">
                <a:ln>
                  <a:noFill/>
                </a:ln>
                <a:solidFill>
                  <a:schemeClr val="bg1"/>
                </a:solidFill>
                <a:effectLst/>
                <a:latin typeface="Arial" panose="020B0604020202020204" pitchFamily="34" charset="0"/>
                <a:hlinkClick r:id="rId6">
                  <a:extLst>
                    <a:ext uri="{A12FA001-AC4F-418D-AE19-62706E023703}">
                      <ahyp:hlinkClr xmlns:ahyp="http://schemas.microsoft.com/office/drawing/2018/hyperlinkcolor" val="tx"/>
                    </a:ext>
                  </a:extLst>
                </a:hlinkClick>
              </a:rPr>
              <a:t>Vitamin B9</a:t>
            </a:r>
            <a:r>
              <a:rPr kumimoji="0" lang="en-US" altLang="en-US" sz="1800" b="0" i="0" u="none" strike="noStrike" cap="none" normalizeH="0" baseline="0" dirty="0">
                <a:ln>
                  <a:noFill/>
                </a:ln>
                <a:solidFill>
                  <a:schemeClr val="bg1"/>
                </a:solidFill>
                <a:effectLst/>
                <a:latin typeface="Arial" panose="020B0604020202020204" pitchFamily="34" charset="0"/>
              </a:rPr>
              <a:t> (</a:t>
            </a:r>
            <a:r>
              <a:rPr kumimoji="0" lang="en-US" altLang="en-US" sz="1800" b="0" i="0" u="none" strike="noStrike" cap="none" normalizeH="0" baseline="0" dirty="0">
                <a:ln>
                  <a:noFill/>
                </a:ln>
                <a:solidFill>
                  <a:schemeClr val="bg1"/>
                </a:solidFill>
                <a:effectLst/>
                <a:latin typeface="Arial" panose="020B0604020202020204" pitchFamily="34" charset="0"/>
                <a:hlinkClick r:id="rId6">
                  <a:extLst>
                    <a:ext uri="{A12FA001-AC4F-418D-AE19-62706E023703}">
                      <ahyp:hlinkClr xmlns:ahyp="http://schemas.microsoft.com/office/drawing/2018/hyperlinkcolor" val="tx"/>
                    </a:ext>
                  </a:extLst>
                </a:hlinkClick>
              </a:rPr>
              <a:t>Folic Acid</a:t>
            </a:r>
            <a:r>
              <a:rPr kumimoji="0" lang="en-US" altLang="en-US" sz="1800" b="0" i="0" u="none" strike="noStrike" cap="none" normalizeH="0" baseline="0" dirty="0">
                <a:ln>
                  <a:noFill/>
                </a:ln>
                <a:solidFill>
                  <a:schemeClr val="bg1"/>
                </a:solidFill>
                <a:effectLst/>
                <a:latin typeface="Arial" panose="020B0604020202020204" pitchFamily="34" charset="0"/>
              </a:rPr>
              <a:t>) derivative and a coenzyme in </a:t>
            </a:r>
            <a:r>
              <a:rPr kumimoji="0" lang="en-US" altLang="en-US" sz="1800" b="0" i="0" u="none" strike="noStrike" cap="none" normalizeH="0" baseline="0" dirty="0">
                <a:ln>
                  <a:noFill/>
                </a:ln>
                <a:solidFill>
                  <a:schemeClr val="bg1"/>
                </a:solidFill>
                <a:effectLst/>
                <a:latin typeface="Arial" panose="020B0604020202020204" pitchFamily="34" charset="0"/>
                <a:hlinkClick r:id="rId5">
                  <a:extLst>
                    <a:ext uri="{A12FA001-AC4F-418D-AE19-62706E023703}">
                      <ahyp:hlinkClr xmlns:ahyp="http://schemas.microsoft.com/office/drawing/2018/hyperlinkcolor" val="tx"/>
                    </a:ext>
                  </a:extLst>
                </a:hlinkClick>
              </a:rPr>
              <a:t>Amino Acid</a:t>
            </a:r>
            <a:r>
              <a:rPr kumimoji="0" lang="en-US" altLang="en-US" sz="1800" b="0" i="0" u="none" strike="noStrike" cap="none" normalizeH="0" baseline="0" dirty="0">
                <a:ln>
                  <a:noFill/>
                </a:ln>
                <a:solidFill>
                  <a:schemeClr val="bg1"/>
                </a:solidFill>
                <a:effectLst/>
                <a:latin typeface="Arial" panose="020B0604020202020204" pitchFamily="34" charset="0"/>
              </a:rPr>
              <a:t> and </a:t>
            </a:r>
            <a:r>
              <a:rPr kumimoji="0" lang="en-US" altLang="en-US" sz="1800" b="0" i="0" u="none" strike="noStrike" cap="none" normalizeH="0" baseline="0" dirty="0">
                <a:ln>
                  <a:noFill/>
                </a:ln>
                <a:solidFill>
                  <a:schemeClr val="bg1"/>
                </a:solidFill>
                <a:effectLst/>
                <a:latin typeface="Arial" panose="020B0604020202020204" pitchFamily="34" charset="0"/>
                <a:hlinkClick r:id="rId7">
                  <a:extLst>
                    <a:ext uri="{A12FA001-AC4F-418D-AE19-62706E023703}">
                      <ahyp:hlinkClr xmlns:ahyp="http://schemas.microsoft.com/office/drawing/2018/hyperlinkcolor" val="tx"/>
                    </a:ext>
                  </a:extLst>
                </a:hlinkClick>
              </a:rPr>
              <a:t>Nucleic Acid</a:t>
            </a:r>
            <a:r>
              <a:rPr kumimoji="0" lang="en-US" altLang="en-US" sz="1800" b="0" i="0" u="none" strike="noStrike" cap="none" normalizeH="0" baseline="0" dirty="0">
                <a:ln>
                  <a:noFill/>
                </a:ln>
                <a:solidFill>
                  <a:schemeClr val="bg1"/>
                </a:solidFill>
                <a:effectLst/>
                <a:latin typeface="Arial" panose="020B0604020202020204" pitchFamily="34" charset="0"/>
              </a:rPr>
              <a:t> synthesis</a:t>
            </a:r>
          </a:p>
          <a:p>
            <a:pPr marL="457200" marR="0" lvl="1" indent="0" algn="l" defTabSz="914400" rtl="0" eaLnBrk="0" fontAlgn="base" latinLnBrk="0" hangingPunct="0">
              <a:lnSpc>
                <a:spcPct val="100000"/>
              </a:lnSpc>
              <a:spcBef>
                <a:spcPct val="0"/>
              </a:spcBef>
              <a:spcAft>
                <a:spcPct val="0"/>
              </a:spcAft>
              <a:buClrTx/>
              <a:buSzTx/>
              <a:buFontTx/>
              <a:buAutoNum type="arabicPeriod" startAt="2"/>
              <a:tabLst/>
            </a:pPr>
            <a:r>
              <a:rPr kumimoji="0" lang="en-US" altLang="en-US" sz="1800" b="0" i="0" u="none" strike="noStrike" cap="none" normalizeH="0" baseline="0" dirty="0">
                <a:ln>
                  <a:noFill/>
                </a:ln>
                <a:solidFill>
                  <a:schemeClr val="bg1"/>
                </a:solidFill>
                <a:effectLst/>
                <a:latin typeface="Arial" panose="020B0604020202020204" pitchFamily="34" charset="0"/>
              </a:rPr>
              <a:t>Acts as single carbon donor in energy transfer (e.g. </a:t>
            </a:r>
            <a:r>
              <a:rPr kumimoji="0" lang="en-US" altLang="en-US" sz="1800" b="0" i="0" u="none" strike="noStrike" cap="none" normalizeH="0" baseline="0" dirty="0" err="1">
                <a:ln>
                  <a:noFill/>
                </a:ln>
                <a:solidFill>
                  <a:schemeClr val="bg1"/>
                </a:solidFill>
                <a:effectLst/>
                <a:latin typeface="Arial" panose="020B0604020202020204" pitchFamily="34" charset="0"/>
              </a:rPr>
              <a:t>dUMP</a:t>
            </a:r>
            <a:r>
              <a:rPr kumimoji="0" lang="en-US" altLang="en-US" sz="1800" b="0" i="0" u="none" strike="noStrike" cap="none" normalizeH="0" baseline="0" dirty="0">
                <a:ln>
                  <a:noFill/>
                </a:ln>
                <a:solidFill>
                  <a:schemeClr val="bg1"/>
                </a:solidFill>
                <a:effectLst/>
                <a:latin typeface="Arial" panose="020B0604020202020204" pitchFamily="34" charset="0"/>
              </a:rPr>
              <a:t> to TMP)</a:t>
            </a:r>
          </a:p>
          <a:p>
            <a:pPr marL="457200" marR="0" lvl="1" indent="0" algn="l" defTabSz="914400" rtl="0" eaLnBrk="0" fontAlgn="base" latinLnBrk="0" hangingPunct="0">
              <a:lnSpc>
                <a:spcPct val="100000"/>
              </a:lnSpc>
              <a:spcBef>
                <a:spcPct val="0"/>
              </a:spcBef>
              <a:spcAft>
                <a:spcPct val="0"/>
              </a:spcAft>
              <a:buClrTx/>
              <a:buSzTx/>
              <a:buFontTx/>
              <a:buAutoNum type="arabicPeriod" startAt="3"/>
              <a:tabLst/>
            </a:pPr>
            <a:r>
              <a:rPr kumimoji="0" lang="en-US" altLang="en-US" sz="1800" b="0" i="0" u="none" strike="noStrike" cap="none" normalizeH="0" baseline="0" dirty="0">
                <a:ln>
                  <a:noFill/>
                </a:ln>
                <a:solidFill>
                  <a:schemeClr val="bg1"/>
                </a:solidFill>
                <a:effectLst/>
                <a:latin typeface="Arial" panose="020B0604020202020204" pitchFamily="34" charset="0"/>
              </a:rPr>
              <a:t>Activated from </a:t>
            </a:r>
            <a:r>
              <a:rPr kumimoji="0" lang="en-US" altLang="en-US" sz="1800" b="0" i="0" u="none" strike="noStrike" cap="none" normalizeH="0" baseline="0" dirty="0" err="1">
                <a:ln>
                  <a:noFill/>
                </a:ln>
                <a:solidFill>
                  <a:schemeClr val="bg1"/>
                </a:solidFill>
                <a:effectLst/>
                <a:latin typeface="Arial" panose="020B0604020202020204" pitchFamily="34" charset="0"/>
              </a:rPr>
              <a:t>Dihydrofolic</a:t>
            </a:r>
            <a:r>
              <a:rPr kumimoji="0" lang="en-US" altLang="en-US" sz="1800" b="0" i="0" u="none" strike="noStrike" cap="none" normalizeH="0" baseline="0" dirty="0">
                <a:ln>
                  <a:noFill/>
                </a:ln>
                <a:solidFill>
                  <a:schemeClr val="bg1"/>
                </a:solidFill>
                <a:effectLst/>
                <a:latin typeface="Arial" panose="020B0604020202020204" pitchFamily="34" charset="0"/>
              </a:rPr>
              <a:t> acid (DHF) via dihydrofolate reductase (inhibited by </a:t>
            </a:r>
            <a:r>
              <a:rPr kumimoji="0" lang="en-US" altLang="en-US" sz="1800" b="0" i="0" u="none" strike="noStrike" cap="none" normalizeH="0" baseline="0" dirty="0">
                <a:ln>
                  <a:noFill/>
                </a:ln>
                <a:solidFill>
                  <a:schemeClr val="bg1"/>
                </a:solidFill>
                <a:effectLst/>
                <a:latin typeface="Arial" panose="020B0604020202020204" pitchFamily="34" charset="0"/>
                <a:hlinkClick r:id="rId8">
                  <a:extLst>
                    <a:ext uri="{A12FA001-AC4F-418D-AE19-62706E023703}">
                      <ahyp:hlinkClr xmlns:ahyp="http://schemas.microsoft.com/office/drawing/2018/hyperlinkcolor" val="tx"/>
                    </a:ext>
                  </a:extLst>
                </a:hlinkClick>
              </a:rPr>
              <a:t>Methotrexate</a:t>
            </a:r>
            <a:r>
              <a:rPr kumimoji="0" lang="en-US" altLang="en-US" sz="1800" b="0" i="0" u="none" strike="noStrike" cap="none" normalizeH="0" baseline="0" dirty="0">
                <a:ln>
                  <a:noFill/>
                </a:ln>
                <a:solidFill>
                  <a:schemeClr val="bg1"/>
                </a:solidFill>
                <a:effectLst/>
                <a:latin typeface="Arial" panose="020B0604020202020204" pitchFamily="34" charset="0"/>
              </a:rPr>
              <a:t>)</a:t>
            </a:r>
          </a:p>
          <a:p>
            <a:pPr marL="457200" marR="0" lvl="1" indent="0" algn="l" defTabSz="914400" rtl="0" eaLnBrk="0" fontAlgn="base" latinLnBrk="0" hangingPunct="0">
              <a:lnSpc>
                <a:spcPct val="100000"/>
              </a:lnSpc>
              <a:spcBef>
                <a:spcPct val="0"/>
              </a:spcBef>
              <a:spcAft>
                <a:spcPct val="0"/>
              </a:spcAft>
              <a:buClrTx/>
              <a:buSzTx/>
              <a:buNone/>
              <a:tabLst/>
            </a:pPr>
            <a:endParaRPr kumimoji="0" lang="en-US" altLang="en-US" sz="1800" b="0" i="0" u="none" strike="noStrike" cap="none" normalizeH="0" baseline="0" dirty="0">
              <a:ln>
                <a:noFill/>
              </a:ln>
              <a:solidFill>
                <a:schemeClr val="bg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AutoNum type="arabicPeriod" startAt="4"/>
              <a:tabLst/>
            </a:pPr>
            <a:r>
              <a:rPr kumimoji="0" lang="en-US" altLang="en-US" sz="1800" b="1" i="0" u="none" strike="noStrike" cap="none" normalizeH="0" baseline="0" dirty="0">
                <a:ln>
                  <a:noFill/>
                </a:ln>
                <a:solidFill>
                  <a:schemeClr val="bg1"/>
                </a:solidFill>
                <a:effectLst/>
                <a:latin typeface="Arial" panose="020B0604020202020204" pitchFamily="34" charset="0"/>
              </a:rPr>
              <a:t>Thiamine Pyrophosphate (</a:t>
            </a:r>
            <a:r>
              <a:rPr kumimoji="0" lang="en-US" altLang="en-US" sz="1800" b="1" i="0" u="none" strike="noStrike" cap="none" normalizeH="0" baseline="0" dirty="0">
                <a:ln>
                  <a:noFill/>
                </a:ln>
                <a:solidFill>
                  <a:schemeClr val="bg1"/>
                </a:solidFill>
                <a:effectLst/>
                <a:latin typeface="Arial" panose="020B0604020202020204" pitchFamily="34" charset="0"/>
                <a:hlinkClick r:id="rId9">
                  <a:extLst>
                    <a:ext uri="{A12FA001-AC4F-418D-AE19-62706E023703}">
                      <ahyp:hlinkClr xmlns:ahyp="http://schemas.microsoft.com/office/drawing/2018/hyperlinkcolor" val="tx"/>
                    </a:ext>
                  </a:extLst>
                </a:hlinkClick>
              </a:rPr>
              <a:t>TPP</a:t>
            </a:r>
            <a:r>
              <a:rPr kumimoji="0" lang="en-US" altLang="en-US" sz="1800" b="1" i="0" u="none" strike="noStrike" cap="none" normalizeH="0" baseline="0" dirty="0">
                <a:ln>
                  <a:noFill/>
                </a:ln>
                <a:solidFill>
                  <a:schemeClr val="bg1"/>
                </a:solidFill>
                <a:effectLst/>
                <a:latin typeface="Arial" panose="020B0604020202020204" pitchFamily="34" charset="0"/>
              </a:rPr>
              <a:t>)</a:t>
            </a:r>
          </a:p>
          <a:p>
            <a:pPr marL="457200" marR="0" lvl="1" indent="0" algn="l" defTabSz="914400" rtl="0" eaLnBrk="0" fontAlgn="base" latinLnBrk="0" hangingPunct="0">
              <a:lnSpc>
                <a:spcPct val="100000"/>
              </a:lnSpc>
              <a:spcBef>
                <a:spcPct val="0"/>
              </a:spcBef>
              <a:spcAft>
                <a:spcPct val="0"/>
              </a:spcAft>
              <a:buClrTx/>
              <a:buSzTx/>
              <a:buFontTx/>
              <a:buAutoNum type="arabicPeriod"/>
              <a:tabLst/>
            </a:pPr>
            <a:r>
              <a:rPr kumimoji="0" lang="en-US" altLang="en-US" sz="1800" b="0" i="0" u="none" strike="noStrike" cap="none" normalizeH="0" baseline="0" dirty="0">
                <a:ln>
                  <a:noFill/>
                </a:ln>
                <a:solidFill>
                  <a:schemeClr val="bg1"/>
                </a:solidFill>
                <a:effectLst/>
                <a:latin typeface="Arial" panose="020B0604020202020204" pitchFamily="34" charset="0"/>
              </a:rPr>
              <a:t>Biologically active form of </a:t>
            </a:r>
            <a:r>
              <a:rPr kumimoji="0" lang="en-US" altLang="en-US" sz="1800" b="0" i="0" u="none" strike="noStrike" cap="none" normalizeH="0" baseline="0" dirty="0">
                <a:ln>
                  <a:noFill/>
                </a:ln>
                <a:solidFill>
                  <a:schemeClr val="bg1"/>
                </a:solidFill>
                <a:effectLst/>
                <a:latin typeface="Arial" panose="020B0604020202020204" pitchFamily="34" charset="0"/>
                <a:hlinkClick r:id="rId9">
                  <a:extLst>
                    <a:ext uri="{A12FA001-AC4F-418D-AE19-62706E023703}">
                      <ahyp:hlinkClr xmlns:ahyp="http://schemas.microsoft.com/office/drawing/2018/hyperlinkcolor" val="tx"/>
                    </a:ext>
                  </a:extLst>
                </a:hlinkClick>
              </a:rPr>
              <a:t>Thiamine</a:t>
            </a:r>
            <a:r>
              <a:rPr kumimoji="0" lang="en-US" altLang="en-US" sz="1800" b="0" i="0" u="none" strike="noStrike" cap="none" normalizeH="0" baseline="0" dirty="0">
                <a:ln>
                  <a:noFill/>
                </a:ln>
                <a:solidFill>
                  <a:schemeClr val="bg1"/>
                </a:solidFill>
                <a:effectLst/>
                <a:latin typeface="Arial" panose="020B0604020202020204" pitchFamily="34" charset="0"/>
              </a:rPr>
              <a:t> (</a:t>
            </a:r>
            <a:r>
              <a:rPr kumimoji="0" lang="en-US" altLang="en-US" sz="1800" b="0" i="0" u="none" strike="noStrike" cap="none" normalizeH="0" baseline="0" dirty="0">
                <a:ln>
                  <a:noFill/>
                </a:ln>
                <a:solidFill>
                  <a:schemeClr val="bg1"/>
                </a:solidFill>
                <a:effectLst/>
                <a:latin typeface="Arial" panose="020B0604020202020204" pitchFamily="34" charset="0"/>
                <a:hlinkClick r:id="rId9">
                  <a:extLst>
                    <a:ext uri="{A12FA001-AC4F-418D-AE19-62706E023703}">
                      <ahyp:hlinkClr xmlns:ahyp="http://schemas.microsoft.com/office/drawing/2018/hyperlinkcolor" val="tx"/>
                    </a:ext>
                  </a:extLst>
                </a:hlinkClick>
              </a:rPr>
              <a:t>Vitamin B1</a:t>
            </a:r>
            <a:r>
              <a:rPr kumimoji="0" lang="en-US" altLang="en-US" sz="1800" b="0" i="0" u="none" strike="noStrike" cap="none" normalizeH="0" baseline="0" dirty="0">
                <a:ln>
                  <a:noFill/>
                </a:ln>
                <a:solidFill>
                  <a:schemeClr val="bg1"/>
                </a:solidFill>
                <a:effectLst/>
                <a:latin typeface="Arial" panose="020B0604020202020204" pitchFamily="34" charset="0"/>
              </a:rPr>
              <a:t>)</a:t>
            </a:r>
          </a:p>
          <a:p>
            <a:pPr marL="457200" marR="0" lvl="1" indent="0" algn="l" defTabSz="914400" rtl="0" eaLnBrk="0" fontAlgn="base" latinLnBrk="0" hangingPunct="0">
              <a:lnSpc>
                <a:spcPct val="100000"/>
              </a:lnSpc>
              <a:spcBef>
                <a:spcPct val="0"/>
              </a:spcBef>
              <a:spcAft>
                <a:spcPct val="0"/>
              </a:spcAft>
              <a:buClrTx/>
              <a:buSzTx/>
              <a:buFontTx/>
              <a:buAutoNum type="arabicPeriod" startAt="2"/>
              <a:tabLst/>
            </a:pPr>
            <a:r>
              <a:rPr kumimoji="0" lang="en-US" altLang="en-US" sz="1800" b="0" i="0" u="none" strike="noStrike" cap="none" normalizeH="0" baseline="0" dirty="0">
                <a:ln>
                  <a:noFill/>
                </a:ln>
                <a:solidFill>
                  <a:schemeClr val="bg1"/>
                </a:solidFill>
                <a:effectLst/>
                <a:latin typeface="Arial" panose="020B0604020202020204" pitchFamily="34" charset="0"/>
                <a:hlinkClick r:id="rId10">
                  <a:extLst>
                    <a:ext uri="{A12FA001-AC4F-418D-AE19-62706E023703}">
                      <ahyp:hlinkClr xmlns:ahyp="http://schemas.microsoft.com/office/drawing/2018/hyperlinkcolor" val="tx"/>
                    </a:ext>
                  </a:extLst>
                </a:hlinkClick>
              </a:rPr>
              <a:t>Cofact</a:t>
            </a:r>
            <a:r>
              <a:rPr kumimoji="0" lang="en-US" altLang="en-US" sz="1800" b="0" i="0" u="none" strike="noStrike" cap="none" normalizeH="0" baseline="0" dirty="0">
                <a:ln>
                  <a:noFill/>
                </a:ln>
                <a:solidFill>
                  <a:schemeClr val="bg1"/>
                </a:solidFill>
                <a:effectLst/>
                <a:latin typeface="Arial" panose="020B0604020202020204" pitchFamily="34" charset="0"/>
              </a:rPr>
              <a:t>or in </a:t>
            </a:r>
            <a:r>
              <a:rPr kumimoji="0" lang="en-US" altLang="en-US" sz="1800" b="0" i="0" u="none" strike="noStrike" cap="none" normalizeH="0" baseline="0" dirty="0">
                <a:ln>
                  <a:noFill/>
                </a:ln>
                <a:solidFill>
                  <a:schemeClr val="bg1"/>
                </a:solidFill>
                <a:effectLst/>
                <a:latin typeface="Arial" panose="020B0604020202020204" pitchFamily="34" charset="0"/>
                <a:hlinkClick r:id="rId3">
                  <a:extLst>
                    <a:ext uri="{A12FA001-AC4F-418D-AE19-62706E023703}">
                      <ahyp:hlinkClr xmlns:ahyp="http://schemas.microsoft.com/office/drawing/2018/hyperlinkcolor" val="tx"/>
                    </a:ext>
                  </a:extLst>
                </a:hlinkClick>
              </a:rPr>
              <a:t>Carbohydrate Metabolism</a:t>
            </a:r>
            <a:r>
              <a:rPr kumimoji="0" lang="en-US" altLang="en-US" sz="1800" b="0" i="0" u="none" strike="noStrike" cap="none" normalizeH="0" baseline="0" dirty="0">
                <a:ln>
                  <a:noFill/>
                </a:ln>
                <a:solidFill>
                  <a:schemeClr val="bg1"/>
                </a:solidFill>
                <a:effectLst/>
                <a:latin typeface="Arial" panose="020B0604020202020204" pitchFamily="34" charset="0"/>
              </a:rPr>
              <a:t> (oxidative decarboxylation)</a:t>
            </a:r>
          </a:p>
          <a:p>
            <a:pPr marL="0" marR="0" lvl="0" indent="0" algn="l" defTabSz="914400" rtl="0" eaLnBrk="0" fontAlgn="base" latinLnBrk="0" hangingPunct="0">
              <a:lnSpc>
                <a:spcPct val="100000"/>
              </a:lnSpc>
              <a:spcBef>
                <a:spcPct val="0"/>
              </a:spcBef>
              <a:spcAft>
                <a:spcPct val="0"/>
              </a:spcAft>
              <a:buClrTx/>
              <a:buSzTx/>
              <a:buFontTx/>
              <a:buAutoNum type="arabicPeriod" startAt="5"/>
              <a:tabLst/>
            </a:pPr>
            <a:r>
              <a:rPr kumimoji="0" lang="en-US" altLang="en-US" sz="1800" b="1" i="0" u="none" strike="noStrike" cap="none" normalizeH="0" baseline="0" dirty="0">
                <a:ln>
                  <a:noFill/>
                </a:ln>
                <a:solidFill>
                  <a:schemeClr val="bg1"/>
                </a:solidFill>
                <a:effectLst/>
                <a:latin typeface="Arial" panose="020B0604020202020204" pitchFamily="34" charset="0"/>
              </a:rPr>
              <a:t>S-Adenosylmethionine</a:t>
            </a:r>
          </a:p>
          <a:p>
            <a:pPr marL="457200" marR="0" lvl="1" indent="0" algn="l" defTabSz="914400" rtl="0" eaLnBrk="0" fontAlgn="base" latinLnBrk="0" hangingPunct="0">
              <a:lnSpc>
                <a:spcPct val="100000"/>
              </a:lnSpc>
              <a:spcBef>
                <a:spcPct val="0"/>
              </a:spcBef>
              <a:spcAft>
                <a:spcPct val="0"/>
              </a:spcAft>
              <a:buClrTx/>
              <a:buSzTx/>
              <a:buFontTx/>
              <a:buAutoNum type="arabicPeriod"/>
              <a:tabLst/>
            </a:pPr>
            <a:r>
              <a:rPr kumimoji="0" lang="en-US" altLang="en-US" sz="1800" b="0" i="0" u="none" strike="noStrike" cap="none" normalizeH="0" baseline="0" dirty="0">
                <a:ln>
                  <a:noFill/>
                </a:ln>
                <a:solidFill>
                  <a:schemeClr val="bg1"/>
                </a:solidFill>
                <a:effectLst/>
                <a:latin typeface="Arial" panose="020B0604020202020204" pitchFamily="34" charset="0"/>
              </a:rPr>
              <a:t>Active sulfonium form of the </a:t>
            </a:r>
            <a:r>
              <a:rPr kumimoji="0" lang="en-US" altLang="en-US" sz="1800" b="0" i="0" u="none" strike="noStrike" cap="none" normalizeH="0" baseline="0" dirty="0">
                <a:ln>
                  <a:noFill/>
                </a:ln>
                <a:solidFill>
                  <a:schemeClr val="bg1"/>
                </a:solidFill>
                <a:effectLst/>
                <a:latin typeface="Arial" panose="020B0604020202020204" pitchFamily="34" charset="0"/>
                <a:hlinkClick r:id="rId5">
                  <a:extLst>
                    <a:ext uri="{A12FA001-AC4F-418D-AE19-62706E023703}">
                      <ahyp:hlinkClr xmlns:ahyp="http://schemas.microsoft.com/office/drawing/2018/hyperlinkcolor" val="tx"/>
                    </a:ext>
                  </a:extLst>
                </a:hlinkClick>
              </a:rPr>
              <a:t>Amino Acid</a:t>
            </a:r>
            <a:r>
              <a:rPr kumimoji="0" lang="en-US" altLang="en-US" sz="1800" b="0" i="0" u="none" strike="noStrike" cap="none" normalizeH="0" baseline="0" dirty="0">
                <a:ln>
                  <a:noFill/>
                </a:ln>
                <a:solidFill>
                  <a:schemeClr val="bg1"/>
                </a:solidFill>
                <a:effectLst/>
                <a:latin typeface="Arial" panose="020B0604020202020204" pitchFamily="34" charset="0"/>
              </a:rPr>
              <a:t>, </a:t>
            </a:r>
            <a:r>
              <a:rPr kumimoji="0" lang="en-US" altLang="en-US" sz="1800" b="0" i="0" u="none" strike="noStrike" cap="none" normalizeH="0" baseline="0" dirty="0">
                <a:ln>
                  <a:noFill/>
                </a:ln>
                <a:solidFill>
                  <a:schemeClr val="bg1"/>
                </a:solidFill>
                <a:effectLst/>
                <a:latin typeface="Arial" panose="020B0604020202020204" pitchFamily="34" charset="0"/>
                <a:hlinkClick r:id="rId5">
                  <a:extLst>
                    <a:ext uri="{A12FA001-AC4F-418D-AE19-62706E023703}">
                      <ahyp:hlinkClr xmlns:ahyp="http://schemas.microsoft.com/office/drawing/2018/hyperlinkcolor" val="tx"/>
                    </a:ext>
                  </a:extLst>
                </a:hlinkClick>
              </a:rPr>
              <a:t>Methionine</a:t>
            </a:r>
            <a:endParaRPr kumimoji="0" lang="en-US" altLang="en-US" sz="1800" b="0" i="0" u="none" strike="noStrike" cap="none" normalizeH="0" baseline="0" dirty="0">
              <a:ln>
                <a:noFill/>
              </a:ln>
              <a:solidFill>
                <a:schemeClr val="bg1"/>
              </a:solidFill>
              <a:effectLst/>
              <a:latin typeface="Arial" panose="020B0604020202020204" pitchFamily="34" charset="0"/>
            </a:endParaRPr>
          </a:p>
          <a:p>
            <a:pPr marL="457200" marR="0" lvl="1" indent="0" algn="l" defTabSz="914400" rtl="0" eaLnBrk="0" fontAlgn="base" latinLnBrk="0" hangingPunct="0">
              <a:lnSpc>
                <a:spcPct val="100000"/>
              </a:lnSpc>
              <a:spcBef>
                <a:spcPct val="0"/>
              </a:spcBef>
              <a:spcAft>
                <a:spcPct val="0"/>
              </a:spcAft>
              <a:buClrTx/>
              <a:buSzTx/>
              <a:buFontTx/>
              <a:buAutoNum type="arabicPeriod" startAt="2"/>
              <a:tabLst/>
            </a:pPr>
            <a:r>
              <a:rPr kumimoji="0" lang="en-US" altLang="en-US" sz="1800" b="0" i="0" u="none" strike="noStrike" cap="none" normalizeH="0" baseline="0" dirty="0">
                <a:ln>
                  <a:noFill/>
                </a:ln>
                <a:solidFill>
                  <a:schemeClr val="bg1"/>
                </a:solidFill>
                <a:effectLst/>
                <a:latin typeface="Arial" panose="020B0604020202020204" pitchFamily="34" charset="0"/>
              </a:rPr>
              <a:t>Acts as a methyl group donor in various reactions (enzymatic transmethylation)</a:t>
            </a:r>
          </a:p>
          <a:p>
            <a:pPr marL="457200" marR="0" lvl="1" indent="0" algn="l" defTabSz="914400" rtl="0" eaLnBrk="0" fontAlgn="base" latinLnBrk="0" hangingPunct="0">
              <a:lnSpc>
                <a:spcPct val="100000"/>
              </a:lnSpc>
              <a:spcBef>
                <a:spcPct val="0"/>
              </a:spcBef>
              <a:spcAft>
                <a:spcPct val="0"/>
              </a:spcAft>
              <a:buClrTx/>
              <a:buSzTx/>
              <a:buFontTx/>
              <a:buAutoNum type="arabicPeriod" startAt="3"/>
              <a:tabLst/>
            </a:pPr>
            <a:r>
              <a:rPr kumimoji="0" lang="en-US" altLang="en-US" sz="1800" b="0" i="0" u="none" strike="noStrike" cap="none" normalizeH="0" baseline="0" dirty="0">
                <a:ln>
                  <a:noFill/>
                </a:ln>
                <a:solidFill>
                  <a:schemeClr val="bg1"/>
                </a:solidFill>
                <a:effectLst/>
                <a:latin typeface="Arial" panose="020B0604020202020204" pitchFamily="34" charset="0"/>
              </a:rPr>
              <a:t>Formed from </a:t>
            </a:r>
            <a:r>
              <a:rPr kumimoji="0" lang="en-US" altLang="en-US" sz="1800" b="0" i="0" u="none" strike="noStrike" cap="none" normalizeH="0" baseline="0" dirty="0">
                <a:ln>
                  <a:noFill/>
                </a:ln>
                <a:solidFill>
                  <a:schemeClr val="bg1"/>
                </a:solidFill>
                <a:effectLst/>
                <a:latin typeface="Arial" panose="020B0604020202020204" pitchFamily="34" charset="0"/>
                <a:hlinkClick r:id="rId5">
                  <a:extLst>
                    <a:ext uri="{A12FA001-AC4F-418D-AE19-62706E023703}">
                      <ahyp:hlinkClr xmlns:ahyp="http://schemas.microsoft.com/office/drawing/2018/hyperlinkcolor" val="tx"/>
                    </a:ext>
                  </a:extLst>
                </a:hlinkClick>
              </a:rPr>
              <a:t>Methionine</a:t>
            </a:r>
            <a:r>
              <a:rPr kumimoji="0" lang="en-US" altLang="en-US" sz="1800" b="0" i="0" u="none" strike="noStrike" cap="none" normalizeH="0" baseline="0" dirty="0">
                <a:ln>
                  <a:noFill/>
                </a:ln>
                <a:solidFill>
                  <a:schemeClr val="bg1"/>
                </a:solidFill>
                <a:effectLst/>
                <a:latin typeface="Arial" panose="020B0604020202020204" pitchFamily="34" charset="0"/>
              </a:rPr>
              <a:t> and ATP</a:t>
            </a:r>
          </a:p>
          <a:p>
            <a:pPr marL="0" marR="0" lvl="0" indent="0" algn="l" defTabSz="914400" rtl="0" eaLnBrk="0" fontAlgn="base" latinLnBrk="0" hangingPunct="0">
              <a:lnSpc>
                <a:spcPct val="100000"/>
              </a:lnSpc>
              <a:spcBef>
                <a:spcPct val="0"/>
              </a:spcBef>
              <a:spcAft>
                <a:spcPct val="0"/>
              </a:spcAft>
              <a:buClrTx/>
              <a:buSzTx/>
              <a:buFontTx/>
              <a:buAutoNum type="arabicPeriod" startAt="6"/>
              <a:tabLst/>
            </a:pPr>
            <a:r>
              <a:rPr kumimoji="0" lang="en-US" altLang="en-US" sz="1800" b="1" i="0" u="none" strike="noStrike" cap="none" normalizeH="0" baseline="0" dirty="0">
                <a:ln>
                  <a:noFill/>
                </a:ln>
                <a:solidFill>
                  <a:schemeClr val="bg1"/>
                </a:solidFill>
                <a:effectLst/>
                <a:latin typeface="Arial" panose="020B0604020202020204" pitchFamily="34" charset="0"/>
              </a:rPr>
              <a:t>Uridine Diphosphate Glucose (UDP-</a:t>
            </a:r>
            <a:r>
              <a:rPr kumimoji="0" lang="en-US" altLang="en-US" sz="1800" b="1" i="0" u="none" strike="noStrike" cap="none" normalizeH="0" baseline="0" dirty="0">
                <a:ln>
                  <a:noFill/>
                </a:ln>
                <a:solidFill>
                  <a:schemeClr val="bg1"/>
                </a:solidFill>
                <a:effectLst/>
                <a:latin typeface="Arial" panose="020B0604020202020204" pitchFamily="34" charset="0"/>
                <a:hlinkClick r:id="rId11">
                  <a:extLst>
                    <a:ext uri="{A12FA001-AC4F-418D-AE19-62706E023703}">
                      <ahyp:hlinkClr xmlns:ahyp="http://schemas.microsoft.com/office/drawing/2018/hyperlinkcolor" val="tx"/>
                    </a:ext>
                  </a:extLst>
                </a:hlinkClick>
              </a:rPr>
              <a:t>Glucose</a:t>
            </a:r>
            <a:r>
              <a:rPr kumimoji="0" lang="en-US" altLang="en-US" sz="1800" b="1" i="0" u="none" strike="noStrike" cap="none" normalizeH="0" baseline="0" dirty="0">
                <a:ln>
                  <a:noFill/>
                </a:ln>
                <a:solidFill>
                  <a:schemeClr val="bg1"/>
                </a:solidFill>
                <a:effectLst/>
                <a:latin typeface="Arial" panose="020B0604020202020204" pitchFamily="34" charset="0"/>
              </a:rPr>
              <a:t>/UDP)</a:t>
            </a:r>
          </a:p>
          <a:p>
            <a:pPr marL="457200" marR="0" lvl="1" indent="0" algn="l" defTabSz="914400" rtl="0" eaLnBrk="0" fontAlgn="base" latinLnBrk="0" hangingPunct="0">
              <a:lnSpc>
                <a:spcPct val="100000"/>
              </a:lnSpc>
              <a:spcBef>
                <a:spcPct val="0"/>
              </a:spcBef>
              <a:spcAft>
                <a:spcPct val="0"/>
              </a:spcAft>
              <a:buClrTx/>
              <a:buSzTx/>
              <a:buFontTx/>
              <a:buAutoNum type="arabicPeriod"/>
              <a:tabLst/>
            </a:pPr>
            <a:r>
              <a:rPr kumimoji="0" lang="en-US" altLang="en-US" sz="1800" b="0" i="0" u="none" strike="noStrike" cap="none" normalizeH="0" baseline="0" dirty="0">
                <a:ln>
                  <a:noFill/>
                </a:ln>
                <a:solidFill>
                  <a:schemeClr val="bg1"/>
                </a:solidFill>
                <a:effectLst/>
                <a:latin typeface="Arial" panose="020B0604020202020204" pitchFamily="34" charset="0"/>
                <a:hlinkClick r:id="rId3">
                  <a:extLst>
                    <a:ext uri="{A12FA001-AC4F-418D-AE19-62706E023703}">
                      <ahyp:hlinkClr xmlns:ahyp="http://schemas.microsoft.com/office/drawing/2018/hyperlinkcolor" val="tx"/>
                    </a:ext>
                  </a:extLst>
                </a:hlinkClick>
              </a:rPr>
              <a:t>Carbohydrate Metabolism</a:t>
            </a:r>
            <a:r>
              <a:rPr kumimoji="0" lang="en-US" altLang="en-US" sz="1800" b="0" i="0" u="none" strike="noStrike" cap="none" normalizeH="0" baseline="0" dirty="0">
                <a:ln>
                  <a:noFill/>
                </a:ln>
                <a:solidFill>
                  <a:schemeClr val="bg1"/>
                </a:solidFill>
                <a:effectLst/>
                <a:latin typeface="Arial" panose="020B0604020202020204" pitchFamily="34" charset="0"/>
              </a:rPr>
              <a:t> intermediate</a:t>
            </a:r>
          </a:p>
          <a:p>
            <a:pPr marL="914400" marR="0" lvl="2" indent="0" algn="l" defTabSz="914400" rtl="0" eaLnBrk="0" fontAlgn="base" latinLnBrk="0" hangingPunct="0">
              <a:lnSpc>
                <a:spcPct val="100000"/>
              </a:lnSpc>
              <a:spcBef>
                <a:spcPct val="0"/>
              </a:spcBef>
              <a:spcAft>
                <a:spcPct val="0"/>
              </a:spcAft>
              <a:buClrTx/>
              <a:buSzTx/>
              <a:buFontTx/>
              <a:buAutoNum type="arabicPeriod"/>
              <a:tabLst/>
            </a:pPr>
            <a:r>
              <a:rPr kumimoji="0" lang="en-US" altLang="en-US" sz="1800" b="0" i="0" u="none" strike="noStrike" cap="none" normalizeH="0" baseline="0" dirty="0">
                <a:ln>
                  <a:noFill/>
                </a:ln>
                <a:solidFill>
                  <a:schemeClr val="bg1"/>
                </a:solidFill>
                <a:effectLst/>
                <a:latin typeface="Arial" panose="020B0604020202020204" pitchFamily="34" charset="0"/>
              </a:rPr>
              <a:t>Glycogen precursor</a:t>
            </a:r>
          </a:p>
          <a:p>
            <a:pPr marL="914400" marR="0" lvl="2" indent="0" algn="l" defTabSz="914400" rtl="0" eaLnBrk="0" fontAlgn="base" latinLnBrk="0" hangingPunct="0">
              <a:lnSpc>
                <a:spcPct val="100000"/>
              </a:lnSpc>
              <a:spcBef>
                <a:spcPct val="0"/>
              </a:spcBef>
              <a:spcAft>
                <a:spcPct val="0"/>
              </a:spcAft>
              <a:buClrTx/>
              <a:buSzTx/>
              <a:buFontTx/>
              <a:buAutoNum type="arabicPeriod" startAt="2"/>
              <a:tabLst/>
            </a:pPr>
            <a:r>
              <a:rPr kumimoji="0" lang="en-US" altLang="en-US" sz="1800" b="0" i="0" u="none" strike="noStrike" cap="none" normalizeH="0" baseline="0" dirty="0">
                <a:ln>
                  <a:noFill/>
                </a:ln>
                <a:solidFill>
                  <a:schemeClr val="bg1"/>
                </a:solidFill>
                <a:effectLst/>
                <a:latin typeface="Arial" panose="020B0604020202020204" pitchFamily="34" charset="0"/>
                <a:hlinkClick r:id="rId3">
                  <a:extLst>
                    <a:ext uri="{A12FA001-AC4F-418D-AE19-62706E023703}">
                      <ahyp:hlinkClr xmlns:ahyp="http://schemas.microsoft.com/office/drawing/2018/hyperlinkcolor" val="tx"/>
                    </a:ext>
                  </a:extLst>
                </a:hlinkClick>
              </a:rPr>
              <a:t>Polysaccharide</a:t>
            </a:r>
            <a:r>
              <a:rPr kumimoji="0" lang="en-US" altLang="en-US" sz="1800" b="0" i="0" u="none" strike="noStrike" cap="none" normalizeH="0" baseline="0" dirty="0">
                <a:ln>
                  <a:noFill/>
                </a:ln>
                <a:solidFill>
                  <a:schemeClr val="bg1"/>
                </a:solidFill>
                <a:effectLst/>
                <a:latin typeface="Arial" panose="020B0604020202020204" pitchFamily="34" charset="0"/>
              </a:rPr>
              <a:t> generation (e.g. galactose, glucuronic acid)</a:t>
            </a:r>
          </a:p>
          <a:p>
            <a:pPr marL="914400" marR="0" lvl="2" indent="0" algn="l" defTabSz="914400" rtl="0" eaLnBrk="0" fontAlgn="base" latinLnBrk="0" hangingPunct="0">
              <a:lnSpc>
                <a:spcPct val="100000"/>
              </a:lnSpc>
              <a:spcBef>
                <a:spcPct val="0"/>
              </a:spcBef>
              <a:spcAft>
                <a:spcPct val="0"/>
              </a:spcAft>
              <a:buClrTx/>
              <a:buSzTx/>
              <a:buFontTx/>
              <a:buAutoNum type="arabicPeriod" startAt="3"/>
              <a:tabLst/>
            </a:pPr>
            <a:r>
              <a:rPr kumimoji="0" lang="en-US" altLang="en-US" sz="1800" b="0" i="0" u="none" strike="noStrike" cap="none" normalizeH="0" baseline="0" dirty="0">
                <a:ln>
                  <a:noFill/>
                </a:ln>
                <a:solidFill>
                  <a:schemeClr val="bg1"/>
                </a:solidFill>
                <a:effectLst/>
                <a:latin typeface="Arial" panose="020B0604020202020204" pitchFamily="34" charset="0"/>
              </a:rPr>
              <a:t>Lipopolysaccharide and glycosphingolipid synthesis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bg1"/>
              </a:solidFill>
              <a:effectLst/>
              <a:latin typeface="Arial" panose="020B0604020202020204" pitchFamily="34" charset="0"/>
            </a:endParaRPr>
          </a:p>
        </p:txBody>
      </p:sp>
    </p:spTree>
    <p:extLst>
      <p:ext uri="{BB962C8B-B14F-4D97-AF65-F5344CB8AC3E}">
        <p14:creationId xmlns:p14="http://schemas.microsoft.com/office/powerpoint/2010/main" val="10490259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50D7D962-EAA0-0E8F-127D-EDBE11CFD81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 y="0"/>
            <a:ext cx="5933440" cy="3461803"/>
          </a:xfrm>
        </p:spPr>
      </p:pic>
      <p:pic>
        <p:nvPicPr>
          <p:cNvPr id="7" name="Picture 6">
            <a:extLst>
              <a:ext uri="{FF2B5EF4-FFF2-40B4-BE49-F238E27FC236}">
                <a16:creationId xmlns:a16="http://schemas.microsoft.com/office/drawing/2014/main" id="{64646150-F7E1-01FA-4665-8672BCA1757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55361" y="0"/>
            <a:ext cx="6037731" cy="2349312"/>
          </a:xfrm>
          <a:prstGeom prst="rect">
            <a:avLst/>
          </a:prstGeom>
        </p:spPr>
      </p:pic>
      <p:pic>
        <p:nvPicPr>
          <p:cNvPr id="9" name="Picture 8">
            <a:extLst>
              <a:ext uri="{FF2B5EF4-FFF2-40B4-BE49-F238E27FC236}">
                <a16:creationId xmlns:a16="http://schemas.microsoft.com/office/drawing/2014/main" id="{41A5F4D5-6393-1DA4-F05A-135DA51B76F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5748" y="3543370"/>
            <a:ext cx="4015982" cy="3192709"/>
          </a:xfrm>
          <a:prstGeom prst="rect">
            <a:avLst/>
          </a:prstGeom>
        </p:spPr>
      </p:pic>
      <p:pic>
        <p:nvPicPr>
          <p:cNvPr id="11" name="Picture 10">
            <a:extLst>
              <a:ext uri="{FF2B5EF4-FFF2-40B4-BE49-F238E27FC236}">
                <a16:creationId xmlns:a16="http://schemas.microsoft.com/office/drawing/2014/main" id="{64E970B3-3B1D-E16B-0207-8E198A7D08E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24112" y="3543369"/>
            <a:ext cx="4256947" cy="3192710"/>
          </a:xfrm>
          <a:prstGeom prst="rect">
            <a:avLst/>
          </a:prstGeom>
        </p:spPr>
      </p:pic>
      <p:sp>
        <p:nvSpPr>
          <p:cNvPr id="12" name="TextBox 11">
            <a:extLst>
              <a:ext uri="{FF2B5EF4-FFF2-40B4-BE49-F238E27FC236}">
                <a16:creationId xmlns:a16="http://schemas.microsoft.com/office/drawing/2014/main" id="{E7C9E9FD-2E13-CED3-5E0B-5F918A255C80}"/>
              </a:ext>
            </a:extLst>
          </p:cNvPr>
          <p:cNvSpPr txBox="1"/>
          <p:nvPr/>
        </p:nvSpPr>
        <p:spPr>
          <a:xfrm>
            <a:off x="6990080" y="6146800"/>
            <a:ext cx="619016" cy="369332"/>
          </a:xfrm>
          <a:prstGeom prst="rect">
            <a:avLst/>
          </a:prstGeom>
          <a:noFill/>
        </p:spPr>
        <p:txBody>
          <a:bodyPr wrap="none" rtlCol="0">
            <a:spAutoFit/>
          </a:bodyPr>
          <a:lstStyle/>
          <a:p>
            <a:r>
              <a:rPr lang="en-US" dirty="0">
                <a:solidFill>
                  <a:schemeClr val="bg1"/>
                </a:solidFill>
              </a:rPr>
              <a:t>SAM</a:t>
            </a:r>
          </a:p>
        </p:txBody>
      </p:sp>
      <p:pic>
        <p:nvPicPr>
          <p:cNvPr id="14" name="Picture 13">
            <a:extLst>
              <a:ext uri="{FF2B5EF4-FFF2-40B4-BE49-F238E27FC236}">
                <a16:creationId xmlns:a16="http://schemas.microsoft.com/office/drawing/2014/main" id="{7295510C-342A-3F68-4430-B3FA220C606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445503" y="2478404"/>
            <a:ext cx="3679792" cy="2215515"/>
          </a:xfrm>
          <a:prstGeom prst="rect">
            <a:avLst/>
          </a:prstGeom>
        </p:spPr>
      </p:pic>
      <p:sp>
        <p:nvSpPr>
          <p:cNvPr id="15" name="TextBox 14">
            <a:extLst>
              <a:ext uri="{FF2B5EF4-FFF2-40B4-BE49-F238E27FC236}">
                <a16:creationId xmlns:a16="http://schemas.microsoft.com/office/drawing/2014/main" id="{554FDE8E-2EB0-EEFA-6423-B201D9C2F2DF}"/>
              </a:ext>
            </a:extLst>
          </p:cNvPr>
          <p:cNvSpPr txBox="1"/>
          <p:nvPr/>
        </p:nvSpPr>
        <p:spPr>
          <a:xfrm>
            <a:off x="10149840" y="3007360"/>
            <a:ext cx="739305" cy="369332"/>
          </a:xfrm>
          <a:prstGeom prst="rect">
            <a:avLst/>
          </a:prstGeom>
          <a:noFill/>
        </p:spPr>
        <p:txBody>
          <a:bodyPr wrap="none" rtlCol="0">
            <a:spAutoFit/>
          </a:bodyPr>
          <a:lstStyle/>
          <a:p>
            <a:r>
              <a:rPr lang="en-US" dirty="0">
                <a:solidFill>
                  <a:schemeClr val="bg1"/>
                </a:solidFill>
              </a:rPr>
              <a:t>UDPG</a:t>
            </a:r>
          </a:p>
        </p:txBody>
      </p:sp>
    </p:spTree>
    <p:extLst>
      <p:ext uri="{BB962C8B-B14F-4D97-AF65-F5344CB8AC3E}">
        <p14:creationId xmlns:p14="http://schemas.microsoft.com/office/powerpoint/2010/main" val="12180856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8051B50-F0AD-577E-5945-C7EA3642D73D}"/>
              </a:ext>
            </a:extLst>
          </p:cNvPr>
          <p:cNvSpPr>
            <a:spLocks noGrp="1"/>
          </p:cNvSpPr>
          <p:nvPr>
            <p:ph sz="half" idx="2"/>
          </p:nvPr>
        </p:nvSpPr>
        <p:spPr/>
        <p:txBody>
          <a:bodyPr>
            <a:normAutofit lnSpcReduction="10000"/>
          </a:bodyPr>
          <a:lstStyle/>
          <a:p>
            <a:r>
              <a:rPr lang="en-US" dirty="0">
                <a:solidFill>
                  <a:schemeClr val="bg1"/>
                </a:solidFill>
              </a:rPr>
              <a:t>The citric acid cycle is the final common pathway for the oxidation of carbohydrate, lipid, and protein because glucose, fatty acids, and most amino acids are metabolized to acetyl-CoA or intermediates of the cycle.</a:t>
            </a:r>
          </a:p>
          <a:p>
            <a:pPr marL="137160" indent="0">
              <a:buNone/>
            </a:pPr>
            <a:r>
              <a:rPr lang="en-US" dirty="0">
                <a:solidFill>
                  <a:schemeClr val="bg1"/>
                </a:solidFill>
              </a:rPr>
              <a:t> </a:t>
            </a:r>
          </a:p>
          <a:p>
            <a:r>
              <a:rPr lang="en-US" dirty="0">
                <a:solidFill>
                  <a:schemeClr val="bg1"/>
                </a:solidFill>
              </a:rPr>
              <a:t>It also has a central role in gluconeogenesis, lipogenesis, and interconversion of amino acids.</a:t>
            </a:r>
          </a:p>
        </p:txBody>
      </p:sp>
      <p:sp>
        <p:nvSpPr>
          <p:cNvPr id="3" name="Content Placeholder 2">
            <a:extLst>
              <a:ext uri="{FF2B5EF4-FFF2-40B4-BE49-F238E27FC236}">
                <a16:creationId xmlns:a16="http://schemas.microsoft.com/office/drawing/2014/main" id="{28D3659C-FFD7-5370-197F-CC37CD91D7EC}"/>
              </a:ext>
            </a:extLst>
          </p:cNvPr>
          <p:cNvSpPr>
            <a:spLocks noGrp="1"/>
          </p:cNvSpPr>
          <p:nvPr>
            <p:ph sz="half" idx="1"/>
          </p:nvPr>
        </p:nvSpPr>
        <p:spPr/>
        <p:txBody>
          <a:bodyPr>
            <a:normAutofit lnSpcReduction="10000"/>
          </a:bodyPr>
          <a:lstStyle/>
          <a:p>
            <a:r>
              <a:rPr lang="en-US" dirty="0">
                <a:solidFill>
                  <a:schemeClr val="bg1"/>
                </a:solidFill>
              </a:rPr>
              <a:t>The citric acid cycle (the Krebs or tricarboxylic acid cycle) is a sequence of reactions in mitochondria that oxidizes the acetyl moiety of acetyl-CoA to CO2 and reduces coenzymes that are </a:t>
            </a:r>
            <a:r>
              <a:rPr lang="en-US" dirty="0" err="1">
                <a:solidFill>
                  <a:schemeClr val="bg1"/>
                </a:solidFill>
              </a:rPr>
              <a:t>reoxidized</a:t>
            </a:r>
            <a:r>
              <a:rPr lang="en-US" dirty="0">
                <a:solidFill>
                  <a:schemeClr val="bg1"/>
                </a:solidFill>
              </a:rPr>
              <a:t> through the electron transport chain.</a:t>
            </a:r>
          </a:p>
          <a:p>
            <a:r>
              <a:rPr lang="en-US" dirty="0">
                <a:solidFill>
                  <a:schemeClr val="bg1"/>
                </a:solidFill>
              </a:rPr>
              <a:t>The enzymes of the citric acid cycle are located in the mitochondrial matrix</a:t>
            </a:r>
          </a:p>
        </p:txBody>
      </p:sp>
      <p:sp>
        <p:nvSpPr>
          <p:cNvPr id="4" name="Title 3">
            <a:extLst>
              <a:ext uri="{FF2B5EF4-FFF2-40B4-BE49-F238E27FC236}">
                <a16:creationId xmlns:a16="http://schemas.microsoft.com/office/drawing/2014/main" id="{997A1D82-7C49-7E67-9C2D-24F321D19DC7}"/>
              </a:ext>
            </a:extLst>
          </p:cNvPr>
          <p:cNvSpPr>
            <a:spLocks noGrp="1"/>
          </p:cNvSpPr>
          <p:nvPr>
            <p:ph type="title"/>
          </p:nvPr>
        </p:nvSpPr>
        <p:spPr/>
        <p:txBody>
          <a:bodyPr/>
          <a:lstStyle/>
          <a:p>
            <a:r>
              <a:rPr lang="en-US" dirty="0">
                <a:solidFill>
                  <a:schemeClr val="bg1"/>
                </a:solidFill>
                <a:effectLst/>
              </a:rPr>
              <a:t>KREBS CYCLE - HARPER</a:t>
            </a:r>
          </a:p>
        </p:txBody>
      </p:sp>
    </p:spTree>
    <p:extLst>
      <p:ext uri="{BB962C8B-B14F-4D97-AF65-F5344CB8AC3E}">
        <p14:creationId xmlns:p14="http://schemas.microsoft.com/office/powerpoint/2010/main" val="3686652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460A513-BEC4-957F-8F99-7A9C2AF6BAAC}"/>
              </a:ext>
            </a:extLst>
          </p:cNvPr>
          <p:cNvSpPr>
            <a:spLocks noGrp="1"/>
          </p:cNvSpPr>
          <p:nvPr>
            <p:ph sz="half" idx="1"/>
          </p:nvPr>
        </p:nvSpPr>
        <p:spPr>
          <a:xfrm>
            <a:off x="294640" y="243840"/>
            <a:ext cx="11521440" cy="6329679"/>
          </a:xfrm>
        </p:spPr>
        <p:txBody>
          <a:bodyPr>
            <a:normAutofit/>
          </a:bodyPr>
          <a:lstStyle/>
          <a:p>
            <a:pPr marL="137160" indent="0">
              <a:buNone/>
            </a:pPr>
            <a:r>
              <a:rPr lang="en-US" sz="4000" b="1" dirty="0">
                <a:solidFill>
                  <a:schemeClr val="bg1"/>
                </a:solidFill>
              </a:rPr>
              <a:t>             SEQUENCE OF METABOLIC PATHWAYS</a:t>
            </a:r>
          </a:p>
        </p:txBody>
      </p:sp>
      <p:pic>
        <p:nvPicPr>
          <p:cNvPr id="6" name="Picture 5">
            <a:extLst>
              <a:ext uri="{FF2B5EF4-FFF2-40B4-BE49-F238E27FC236}">
                <a16:creationId xmlns:a16="http://schemas.microsoft.com/office/drawing/2014/main" id="{9CC9D11D-FAB0-2985-4E3F-493141274D8C}"/>
              </a:ext>
            </a:extLst>
          </p:cNvPr>
          <p:cNvPicPr>
            <a:picLocks noChangeAspect="1"/>
          </p:cNvPicPr>
          <p:nvPr/>
        </p:nvPicPr>
        <p:blipFill rotWithShape="1">
          <a:blip r:embed="rId2">
            <a:extLst>
              <a:ext uri="{28A0092B-C50C-407E-A947-70E740481C1C}">
                <a14:useLocalDpi xmlns:a14="http://schemas.microsoft.com/office/drawing/2010/main" val="0"/>
              </a:ext>
            </a:extLst>
          </a:blip>
          <a:srcRect t="11541" b="45561"/>
          <a:stretch/>
        </p:blipFill>
        <p:spPr>
          <a:xfrm>
            <a:off x="254000" y="3027679"/>
            <a:ext cx="11727313" cy="1635761"/>
          </a:xfrm>
          <a:prstGeom prst="rect">
            <a:avLst/>
          </a:prstGeom>
        </p:spPr>
      </p:pic>
    </p:spTree>
    <p:extLst>
      <p:ext uri="{BB962C8B-B14F-4D97-AF65-F5344CB8AC3E}">
        <p14:creationId xmlns:p14="http://schemas.microsoft.com/office/powerpoint/2010/main" val="2812852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893FA1E1-75C4-4E88-9314-EC7ACC30D2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Tree>
    <p:extLst>
      <p:ext uri="{BB962C8B-B14F-4D97-AF65-F5344CB8AC3E}">
        <p14:creationId xmlns:p14="http://schemas.microsoft.com/office/powerpoint/2010/main" val="8669864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6F078A7A-A9F8-502F-921B-542096EFBF6F}"/>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882091" y="853439"/>
            <a:ext cx="7162378" cy="5378591"/>
          </a:xfrm>
        </p:spPr>
      </p:pic>
      <p:sp>
        <p:nvSpPr>
          <p:cNvPr id="3" name="Content Placeholder 2">
            <a:extLst>
              <a:ext uri="{FF2B5EF4-FFF2-40B4-BE49-F238E27FC236}">
                <a16:creationId xmlns:a16="http://schemas.microsoft.com/office/drawing/2014/main" id="{9FEF3415-D19C-3B14-F44C-FB5C2B12B6E9}"/>
              </a:ext>
            </a:extLst>
          </p:cNvPr>
          <p:cNvSpPr>
            <a:spLocks noGrp="1"/>
          </p:cNvSpPr>
          <p:nvPr>
            <p:ph sz="half" idx="1"/>
          </p:nvPr>
        </p:nvSpPr>
        <p:spPr>
          <a:xfrm>
            <a:off x="147531" y="1359077"/>
            <a:ext cx="4734560" cy="4525963"/>
          </a:xfrm>
        </p:spPr>
        <p:txBody>
          <a:bodyPr>
            <a:normAutofit/>
          </a:bodyPr>
          <a:lstStyle/>
          <a:p>
            <a:pPr marL="137160" indent="0">
              <a:buNone/>
            </a:pPr>
            <a:r>
              <a:rPr lang="en-US" dirty="0">
                <a:solidFill>
                  <a:schemeClr val="bg1"/>
                </a:solidFill>
              </a:rPr>
              <a:t>1. The cycle starts with reaction between the acetyl moiety of </a:t>
            </a:r>
            <a:r>
              <a:rPr lang="en-US" b="1" dirty="0">
                <a:solidFill>
                  <a:schemeClr val="bg1"/>
                </a:solidFill>
              </a:rPr>
              <a:t>acetyl-CoA</a:t>
            </a:r>
            <a:r>
              <a:rPr lang="en-US" dirty="0">
                <a:solidFill>
                  <a:schemeClr val="bg1"/>
                </a:solidFill>
              </a:rPr>
              <a:t> and the four-carbon </a:t>
            </a:r>
            <a:r>
              <a:rPr lang="en-US" b="1" dirty="0">
                <a:solidFill>
                  <a:schemeClr val="bg1"/>
                </a:solidFill>
              </a:rPr>
              <a:t>OA</a:t>
            </a:r>
            <a:r>
              <a:rPr lang="en-US" dirty="0">
                <a:solidFill>
                  <a:schemeClr val="bg1"/>
                </a:solidFill>
              </a:rPr>
              <a:t>, forming </a:t>
            </a:r>
            <a:r>
              <a:rPr lang="en-US" b="1" dirty="0">
                <a:solidFill>
                  <a:schemeClr val="bg1"/>
                </a:solidFill>
              </a:rPr>
              <a:t>citrate (reaction is catalyzed by </a:t>
            </a:r>
            <a:r>
              <a:rPr lang="en-US" b="1" u="sng" dirty="0">
                <a:solidFill>
                  <a:schemeClr val="bg1"/>
                </a:solidFill>
              </a:rPr>
              <a:t>citrate synthase).</a:t>
            </a:r>
          </a:p>
          <a:p>
            <a:pPr marL="137160" indent="0">
              <a:buNone/>
            </a:pPr>
            <a:endParaRPr lang="en-US" b="1" u="sng" dirty="0">
              <a:solidFill>
                <a:schemeClr val="bg1"/>
              </a:solidFill>
            </a:endParaRPr>
          </a:p>
          <a:p>
            <a:pPr marL="137160" indent="0">
              <a:buNone/>
            </a:pPr>
            <a:r>
              <a:rPr lang="en-US" b="1" dirty="0">
                <a:solidFill>
                  <a:schemeClr val="bg1"/>
                </a:solidFill>
              </a:rPr>
              <a:t>2. Citrate is isomerized to isocitrate by the enzyme aconitase</a:t>
            </a:r>
          </a:p>
        </p:txBody>
      </p:sp>
    </p:spTree>
    <p:extLst>
      <p:ext uri="{BB962C8B-B14F-4D97-AF65-F5344CB8AC3E}">
        <p14:creationId xmlns:p14="http://schemas.microsoft.com/office/powerpoint/2010/main" val="21934456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C944A95-00FD-9739-0C4E-F0A3C2E0C8B3}"/>
              </a:ext>
            </a:extLst>
          </p:cNvPr>
          <p:cNvSpPr>
            <a:spLocks noGrp="1"/>
          </p:cNvSpPr>
          <p:nvPr>
            <p:ph sz="half" idx="2"/>
          </p:nvPr>
        </p:nvSpPr>
        <p:spPr/>
        <p:txBody>
          <a:bodyPr>
            <a:normAutofit/>
          </a:bodyPr>
          <a:lstStyle/>
          <a:p>
            <a:endParaRPr lang="en-US"/>
          </a:p>
        </p:txBody>
      </p:sp>
      <p:sp>
        <p:nvSpPr>
          <p:cNvPr id="3" name="Content Placeholder 2">
            <a:extLst>
              <a:ext uri="{FF2B5EF4-FFF2-40B4-BE49-F238E27FC236}">
                <a16:creationId xmlns:a16="http://schemas.microsoft.com/office/drawing/2014/main" id="{D14254AD-6861-B934-1FB8-C2F8A9B47C01}"/>
              </a:ext>
            </a:extLst>
          </p:cNvPr>
          <p:cNvSpPr>
            <a:spLocks noGrp="1"/>
          </p:cNvSpPr>
          <p:nvPr>
            <p:ph sz="half" idx="1"/>
          </p:nvPr>
        </p:nvSpPr>
        <p:spPr>
          <a:xfrm>
            <a:off x="0" y="0"/>
            <a:ext cx="5201920" cy="6858000"/>
          </a:xfrm>
        </p:spPr>
        <p:txBody>
          <a:bodyPr>
            <a:normAutofit/>
          </a:bodyPr>
          <a:lstStyle/>
          <a:p>
            <a:pPr marL="137160" indent="0">
              <a:buNone/>
            </a:pPr>
            <a:r>
              <a:rPr lang="en-US" dirty="0">
                <a:solidFill>
                  <a:schemeClr val="bg1"/>
                </a:solidFill>
              </a:rPr>
              <a:t>3. </a:t>
            </a:r>
            <a:r>
              <a:rPr lang="en-US" b="1" dirty="0">
                <a:solidFill>
                  <a:schemeClr val="bg1"/>
                </a:solidFill>
              </a:rPr>
              <a:t>Isocitrate</a:t>
            </a:r>
            <a:r>
              <a:rPr lang="en-US" dirty="0">
                <a:solidFill>
                  <a:schemeClr val="bg1"/>
                </a:solidFill>
              </a:rPr>
              <a:t> undergoes dehydrogenation catalyzed by </a:t>
            </a:r>
            <a:r>
              <a:rPr lang="en-US" b="1" u="sng" dirty="0">
                <a:solidFill>
                  <a:schemeClr val="bg1"/>
                </a:solidFill>
              </a:rPr>
              <a:t>isocitrate dehydrogenase </a:t>
            </a:r>
            <a:r>
              <a:rPr lang="en-US" u="sng" dirty="0">
                <a:solidFill>
                  <a:schemeClr val="bg1"/>
                </a:solidFill>
              </a:rPr>
              <a:t>and decarboxylation </a:t>
            </a:r>
            <a:r>
              <a:rPr lang="en-US" dirty="0">
                <a:solidFill>
                  <a:schemeClr val="bg1"/>
                </a:solidFill>
              </a:rPr>
              <a:t>to form</a:t>
            </a:r>
            <a:r>
              <a:rPr lang="en-US" b="1" dirty="0">
                <a:solidFill>
                  <a:schemeClr val="bg1"/>
                </a:solidFill>
              </a:rPr>
              <a:t>, </a:t>
            </a:r>
            <a:r>
              <a:rPr lang="el-GR" b="1" dirty="0">
                <a:solidFill>
                  <a:schemeClr val="bg1"/>
                </a:solidFill>
              </a:rPr>
              <a:t>α-</a:t>
            </a:r>
            <a:r>
              <a:rPr lang="en-US" b="1" dirty="0">
                <a:solidFill>
                  <a:schemeClr val="bg1"/>
                </a:solidFill>
              </a:rPr>
              <a:t>ketoglutarate+ NADH+H+ (</a:t>
            </a:r>
            <a:r>
              <a:rPr lang="en-US" dirty="0">
                <a:solidFill>
                  <a:schemeClr val="bg1"/>
                </a:solidFill>
              </a:rPr>
              <a:t>decarboxylation requires Mg2+ or Mn2+)</a:t>
            </a:r>
          </a:p>
          <a:p>
            <a:pPr marL="137160" indent="0">
              <a:buNone/>
            </a:pPr>
            <a:endParaRPr lang="en-US" dirty="0">
              <a:solidFill>
                <a:schemeClr val="bg1"/>
              </a:solidFill>
            </a:endParaRPr>
          </a:p>
          <a:p>
            <a:pPr marL="137160" indent="0">
              <a:buNone/>
            </a:pPr>
            <a:r>
              <a:rPr lang="en-US" dirty="0">
                <a:solidFill>
                  <a:schemeClr val="bg1"/>
                </a:solidFill>
              </a:rPr>
              <a:t>4. </a:t>
            </a:r>
            <a:r>
              <a:rPr lang="el-GR" b="1" dirty="0">
                <a:solidFill>
                  <a:schemeClr val="bg1"/>
                </a:solidFill>
              </a:rPr>
              <a:t>α-</a:t>
            </a:r>
            <a:r>
              <a:rPr lang="en-US" b="1" dirty="0">
                <a:solidFill>
                  <a:schemeClr val="bg1"/>
                </a:solidFill>
              </a:rPr>
              <a:t>Ketoglutarate </a:t>
            </a:r>
            <a:r>
              <a:rPr lang="en-US" dirty="0">
                <a:solidFill>
                  <a:schemeClr val="bg1"/>
                </a:solidFill>
              </a:rPr>
              <a:t>undergoes oxidative decarboxylation in a reaction catalyzed by</a:t>
            </a:r>
            <a:r>
              <a:rPr lang="en-US" b="1" dirty="0">
                <a:solidFill>
                  <a:schemeClr val="bg1"/>
                </a:solidFill>
              </a:rPr>
              <a:t> </a:t>
            </a:r>
            <a:r>
              <a:rPr lang="el-GR" b="1" u="sng" dirty="0">
                <a:solidFill>
                  <a:schemeClr val="bg1"/>
                </a:solidFill>
              </a:rPr>
              <a:t>α-</a:t>
            </a:r>
          </a:p>
          <a:p>
            <a:pPr marL="137160" indent="0">
              <a:buNone/>
            </a:pPr>
            <a:r>
              <a:rPr lang="en-US" b="1" u="sng" dirty="0">
                <a:solidFill>
                  <a:schemeClr val="bg1"/>
                </a:solidFill>
              </a:rPr>
              <a:t>ketoglutarate dehydrogenase </a:t>
            </a:r>
            <a:r>
              <a:rPr lang="en-US" dirty="0">
                <a:solidFill>
                  <a:schemeClr val="bg1"/>
                </a:solidFill>
              </a:rPr>
              <a:t>complex requires the same cofactors as the PDH complex—TPP, NAD+, FAD, and CoA) forming </a:t>
            </a:r>
            <a:r>
              <a:rPr lang="en-US" b="1" dirty="0">
                <a:solidFill>
                  <a:schemeClr val="bg1"/>
                </a:solidFill>
              </a:rPr>
              <a:t>succinyl CoA+ NADH+H+</a:t>
            </a:r>
          </a:p>
        </p:txBody>
      </p:sp>
      <p:pic>
        <p:nvPicPr>
          <p:cNvPr id="5" name="Content Placeholder 5">
            <a:extLst>
              <a:ext uri="{FF2B5EF4-FFF2-40B4-BE49-F238E27FC236}">
                <a16:creationId xmlns:a16="http://schemas.microsoft.com/office/drawing/2014/main" id="{573A18A1-342A-0585-F104-61EAE6002A6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29622" y="1204771"/>
            <a:ext cx="7162378" cy="5378591"/>
          </a:xfrm>
          <a:prstGeom prst="rect">
            <a:avLst/>
          </a:prstGeom>
        </p:spPr>
      </p:pic>
    </p:spTree>
    <p:extLst>
      <p:ext uri="{BB962C8B-B14F-4D97-AF65-F5344CB8AC3E}">
        <p14:creationId xmlns:p14="http://schemas.microsoft.com/office/powerpoint/2010/main" val="33450234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p:cNvSpPr>
            <a:spLocks noGrp="1"/>
          </p:cNvSpPr>
          <p:nvPr>
            <p:ph idx="1"/>
          </p:nvPr>
        </p:nvSpPr>
        <p:spPr>
          <a:xfrm>
            <a:off x="0" y="660400"/>
            <a:ext cx="5953125" cy="6593840"/>
          </a:xfrm>
        </p:spPr>
        <p:txBody>
          <a:bodyPr>
            <a:normAutofit/>
          </a:bodyPr>
          <a:lstStyle/>
          <a:p>
            <a:pPr marL="0" marR="0">
              <a:lnSpc>
                <a:spcPct val="107000"/>
              </a:lnSpc>
              <a:spcBef>
                <a:spcPts val="0"/>
              </a:spcBef>
              <a:spcAft>
                <a:spcPts val="800"/>
              </a:spcAft>
            </a:pPr>
            <a:r>
              <a:rPr lang="en-US" sz="1800" kern="1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Metabolism serves two different purposes:</a:t>
            </a:r>
          </a:p>
          <a:p>
            <a:pPr marL="0" marR="0">
              <a:lnSpc>
                <a:spcPct val="107000"/>
              </a:lnSpc>
              <a:spcBef>
                <a:spcPts val="0"/>
              </a:spcBef>
              <a:spcAft>
                <a:spcPts val="800"/>
              </a:spcAft>
            </a:pPr>
            <a:r>
              <a:rPr lang="en-US" sz="1800" kern="1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1. provides energy for vital functions and </a:t>
            </a:r>
          </a:p>
          <a:p>
            <a:pPr marL="0" marR="0">
              <a:lnSpc>
                <a:spcPct val="107000"/>
              </a:lnSpc>
              <a:spcBef>
                <a:spcPts val="0"/>
              </a:spcBef>
              <a:spcAft>
                <a:spcPts val="800"/>
              </a:spcAft>
            </a:pPr>
            <a:r>
              <a:rPr lang="en-US" sz="1800" kern="1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2. synthesis of biological molecules. </a:t>
            </a:r>
          </a:p>
          <a:p>
            <a:pPr marL="0" marR="0">
              <a:lnSpc>
                <a:spcPct val="107000"/>
              </a:lnSpc>
              <a:spcBef>
                <a:spcPts val="0"/>
              </a:spcBef>
              <a:spcAft>
                <a:spcPts val="800"/>
              </a:spcAft>
            </a:pPr>
            <a:r>
              <a:rPr lang="en-US" sz="1800" kern="1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M</a:t>
            </a:r>
            <a:r>
              <a:rPr lang="en-US" sz="1800" kern="1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etabolism consists largely of two contrasting processes: </a:t>
            </a:r>
            <a:r>
              <a:rPr lang="en-US" sz="1800" b="1" kern="1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catabolism and anabolism</a:t>
            </a:r>
            <a:r>
              <a:rPr lang="en-US" sz="1800" kern="1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a:t>
            </a:r>
          </a:p>
          <a:p>
            <a:pPr marL="0" marR="0">
              <a:lnSpc>
                <a:spcPct val="107000"/>
              </a:lnSpc>
              <a:spcBef>
                <a:spcPts val="0"/>
              </a:spcBef>
              <a:spcAft>
                <a:spcPts val="800"/>
              </a:spcAft>
            </a:pPr>
            <a:r>
              <a:rPr lang="en-US" sz="1800" kern="1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1800" b="1" kern="1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Catabolic</a:t>
            </a:r>
            <a:r>
              <a:rPr lang="en-US" sz="1800" kern="1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 pathways are characteristically energy yielding, whereas </a:t>
            </a:r>
            <a:r>
              <a:rPr lang="en-US" sz="1800" b="1" kern="1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anabolic</a:t>
            </a:r>
            <a:r>
              <a:rPr lang="en-US" sz="1800" kern="1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 pathways are energy requiring.</a:t>
            </a:r>
            <a:endParaRPr lang="en-US" sz="1800" kern="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r>
              <a:rPr lang="en-US" sz="1800" b="1" dirty="0">
                <a:solidFill>
                  <a:schemeClr val="bg1"/>
                </a:solidFill>
                <a:effectLst/>
                <a:latin typeface="Times New Roman" panose="02020603050405020304" pitchFamily="18" charset="0"/>
                <a:ea typeface="Calibri" panose="020F0502020204030204" pitchFamily="34" charset="0"/>
              </a:rPr>
              <a:t>Catabolism</a:t>
            </a:r>
            <a:r>
              <a:rPr lang="en-US" sz="1800" dirty="0">
                <a:solidFill>
                  <a:schemeClr val="bg1"/>
                </a:solidFill>
                <a:effectLst/>
                <a:latin typeface="Times New Roman" panose="02020603050405020304" pitchFamily="18" charset="0"/>
                <a:ea typeface="Calibri" panose="020F0502020204030204" pitchFamily="34" charset="0"/>
              </a:rPr>
              <a:t> involves the oxidative degradation of carbohydrates, lipids, and proteins to the formation of </a:t>
            </a:r>
            <a:r>
              <a:rPr lang="en-US" sz="1800" b="1" dirty="0">
                <a:solidFill>
                  <a:schemeClr val="bg1"/>
                </a:solidFill>
                <a:effectLst/>
                <a:latin typeface="Times New Roman" panose="02020603050405020304" pitchFamily="18" charset="0"/>
                <a:ea typeface="Calibri" panose="020F0502020204030204" pitchFamily="34" charset="0"/>
              </a:rPr>
              <a:t>simpler molecules</a:t>
            </a:r>
            <a:r>
              <a:rPr lang="en-US" sz="1800" dirty="0">
                <a:solidFill>
                  <a:schemeClr val="bg1"/>
                </a:solidFill>
                <a:effectLst/>
                <a:latin typeface="Times New Roman" panose="02020603050405020304" pitchFamily="18" charset="0"/>
                <a:ea typeface="Calibri" panose="020F0502020204030204" pitchFamily="34" charset="0"/>
              </a:rPr>
              <a:t> such as lactic acid, ethanol, carbon dioxide, urea, or ammonia.</a:t>
            </a:r>
          </a:p>
          <a:p>
            <a:r>
              <a:rPr lang="en-US" sz="1800" dirty="0">
                <a:solidFill>
                  <a:schemeClr val="bg1"/>
                </a:solidFill>
                <a:effectLst/>
                <a:latin typeface="Times New Roman" panose="02020603050405020304" pitchFamily="18" charset="0"/>
                <a:ea typeface="Calibri" panose="020F0502020204030204" pitchFamily="34" charset="0"/>
              </a:rPr>
              <a:t>Because catabolism is oxidative process, part of the chemical energy may be conserved in form of energy-rich electrons transferred to the coenzymes NAD and NADP. </a:t>
            </a:r>
          </a:p>
          <a:p>
            <a:r>
              <a:rPr lang="en-US" sz="1800" b="1" dirty="0">
                <a:solidFill>
                  <a:schemeClr val="bg1"/>
                </a:solidFill>
                <a:effectLst/>
                <a:latin typeface="Times New Roman" panose="02020603050405020304" pitchFamily="18" charset="0"/>
                <a:ea typeface="Calibri" panose="020F0502020204030204" pitchFamily="34" charset="0"/>
              </a:rPr>
              <a:t>NAD</a:t>
            </a:r>
            <a:r>
              <a:rPr lang="en-US" sz="1800" dirty="0">
                <a:solidFill>
                  <a:schemeClr val="bg1"/>
                </a:solidFill>
                <a:effectLst/>
                <a:latin typeface="Times New Roman" panose="02020603050405020304" pitchFamily="18" charset="0"/>
                <a:ea typeface="Calibri" panose="020F0502020204030204" pitchFamily="34" charset="0"/>
              </a:rPr>
              <a:t> reduction is part of </a:t>
            </a:r>
            <a:r>
              <a:rPr lang="en-US" sz="1800" b="1" dirty="0">
                <a:solidFill>
                  <a:schemeClr val="bg1"/>
                </a:solidFill>
                <a:effectLst/>
                <a:latin typeface="Times New Roman" panose="02020603050405020304" pitchFamily="18" charset="0"/>
                <a:ea typeface="Calibri" panose="020F0502020204030204" pitchFamily="34" charset="0"/>
              </a:rPr>
              <a:t>catabolism</a:t>
            </a:r>
            <a:r>
              <a:rPr lang="en-US" sz="1800" dirty="0">
                <a:solidFill>
                  <a:schemeClr val="bg1"/>
                </a:solidFill>
                <a:effectLst/>
                <a:latin typeface="Times New Roman" panose="02020603050405020304" pitchFamily="18" charset="0"/>
                <a:ea typeface="Calibri" panose="020F0502020204030204" pitchFamily="34" charset="0"/>
              </a:rPr>
              <a:t>; </a:t>
            </a:r>
            <a:r>
              <a:rPr lang="en-US" sz="1800" b="1" dirty="0">
                <a:solidFill>
                  <a:schemeClr val="bg1"/>
                </a:solidFill>
                <a:effectLst/>
                <a:latin typeface="Times New Roman" panose="02020603050405020304" pitchFamily="18" charset="0"/>
                <a:ea typeface="Calibri" panose="020F0502020204030204" pitchFamily="34" charset="0"/>
              </a:rPr>
              <a:t>NADPH</a:t>
            </a:r>
            <a:r>
              <a:rPr lang="en-US" sz="1800" dirty="0">
                <a:solidFill>
                  <a:schemeClr val="bg1"/>
                </a:solidFill>
                <a:effectLst/>
                <a:latin typeface="Times New Roman" panose="02020603050405020304" pitchFamily="18" charset="0"/>
                <a:ea typeface="Calibri" panose="020F0502020204030204" pitchFamily="34" charset="0"/>
              </a:rPr>
              <a:t> oxidation is an important aspect of </a:t>
            </a:r>
            <a:r>
              <a:rPr lang="en-US" sz="1800" b="1" dirty="0">
                <a:solidFill>
                  <a:schemeClr val="bg1"/>
                </a:solidFill>
                <a:effectLst/>
                <a:latin typeface="Times New Roman" panose="02020603050405020304" pitchFamily="18" charset="0"/>
                <a:ea typeface="Calibri" panose="020F0502020204030204" pitchFamily="34" charset="0"/>
              </a:rPr>
              <a:t>anabolism.</a:t>
            </a:r>
            <a:endParaRPr lang="en-US" b="1" dirty="0">
              <a:solidFill>
                <a:schemeClr val="bg1"/>
              </a:solidFill>
            </a:endParaRPr>
          </a:p>
        </p:txBody>
      </p:sp>
      <p:sp>
        <p:nvSpPr>
          <p:cNvPr id="13" name="Title 12"/>
          <p:cNvSpPr>
            <a:spLocks noGrp="1"/>
          </p:cNvSpPr>
          <p:nvPr>
            <p:ph type="title"/>
          </p:nvPr>
        </p:nvSpPr>
        <p:spPr>
          <a:xfrm>
            <a:off x="609600" y="-222885"/>
            <a:ext cx="10972800" cy="1143000"/>
          </a:xfrm>
        </p:spPr>
        <p:txBody>
          <a:bodyPr/>
          <a:lstStyle/>
          <a:p>
            <a:r>
              <a:rPr lang="en-US" sz="4400" dirty="0">
                <a:solidFill>
                  <a:schemeClr val="bg1"/>
                </a:solidFill>
                <a:effectLst/>
              </a:rPr>
              <a:t>Metabolism, anabolic and catabolic processes</a:t>
            </a:r>
            <a:endParaRPr lang="en-US" dirty="0">
              <a:effectLst/>
            </a:endParaRPr>
          </a:p>
        </p:txBody>
      </p:sp>
      <p:pic>
        <p:nvPicPr>
          <p:cNvPr id="3" name="Picture 2">
            <a:extLst>
              <a:ext uri="{FF2B5EF4-FFF2-40B4-BE49-F238E27FC236}">
                <a16:creationId xmlns:a16="http://schemas.microsoft.com/office/drawing/2014/main" id="{47699B61-289A-9EC2-F38F-BA5B5638B4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4013" y="1346200"/>
            <a:ext cx="6194787" cy="3804920"/>
          </a:xfrm>
          <a:prstGeom prst="rect">
            <a:avLst/>
          </a:prstGeom>
        </p:spPr>
      </p:pic>
    </p:spTree>
    <p:extLst>
      <p:ext uri="{BB962C8B-B14F-4D97-AF65-F5344CB8AC3E}">
        <p14:creationId xmlns:p14="http://schemas.microsoft.com/office/powerpoint/2010/main" val="4355198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D0FC143-49F7-B22D-35E0-26D9110CB834}"/>
              </a:ext>
            </a:extLst>
          </p:cNvPr>
          <p:cNvSpPr>
            <a:spLocks noGrp="1"/>
          </p:cNvSpPr>
          <p:nvPr>
            <p:ph sz="half" idx="1"/>
          </p:nvPr>
        </p:nvSpPr>
        <p:spPr>
          <a:xfrm>
            <a:off x="0" y="172720"/>
            <a:ext cx="6319520" cy="6685279"/>
          </a:xfrm>
        </p:spPr>
        <p:txBody>
          <a:bodyPr>
            <a:normAutofit/>
          </a:bodyPr>
          <a:lstStyle/>
          <a:p>
            <a:pPr marL="137160" indent="0" algn="l">
              <a:buNone/>
            </a:pPr>
            <a:r>
              <a:rPr lang="en-US" sz="2000" b="1" i="0" u="none" strike="noStrike" baseline="0" dirty="0">
                <a:solidFill>
                  <a:schemeClr val="bg1"/>
                </a:solidFill>
                <a:latin typeface="LiberationSerif"/>
              </a:rPr>
              <a:t>5. Succinyl-CoA is converted to succinate </a:t>
            </a:r>
            <a:r>
              <a:rPr lang="en-US" sz="2000" b="0" i="0" u="none" strike="noStrike" baseline="0" dirty="0">
                <a:solidFill>
                  <a:schemeClr val="bg1"/>
                </a:solidFill>
                <a:latin typeface="LiberationSerif"/>
              </a:rPr>
              <a:t>by the enzyme </a:t>
            </a:r>
            <a:r>
              <a:rPr lang="en-US" sz="2000" b="1" i="0" u="none" strike="noStrike" baseline="0" dirty="0">
                <a:solidFill>
                  <a:schemeClr val="bg1"/>
                </a:solidFill>
                <a:latin typeface="LiberationSerif-Bold"/>
              </a:rPr>
              <a:t>succinate </a:t>
            </a:r>
            <a:r>
              <a:rPr lang="en-US" sz="2000" b="1" i="0" u="none" strike="noStrike" baseline="0" dirty="0" err="1">
                <a:solidFill>
                  <a:schemeClr val="bg1"/>
                </a:solidFill>
                <a:latin typeface="LiberationSerif-Bold"/>
              </a:rPr>
              <a:t>thiokinase</a:t>
            </a:r>
            <a:r>
              <a:rPr lang="en-US" sz="2000" b="1" i="0" u="none" strike="noStrike" baseline="0" dirty="0">
                <a:solidFill>
                  <a:schemeClr val="bg1"/>
                </a:solidFill>
                <a:latin typeface="LiberationSerif-Bold"/>
              </a:rPr>
              <a:t> (succinyl-CoA synthetase)</a:t>
            </a:r>
            <a:r>
              <a:rPr lang="en-US" sz="2000" b="0" i="0" u="none" strike="noStrike" baseline="0" dirty="0">
                <a:solidFill>
                  <a:schemeClr val="bg1"/>
                </a:solidFill>
                <a:latin typeface="LiberationSerif"/>
              </a:rPr>
              <a:t>. </a:t>
            </a:r>
            <a:r>
              <a:rPr lang="en-US" sz="2000" b="0" i="0" u="sng" strike="noStrike" baseline="0" dirty="0">
                <a:solidFill>
                  <a:schemeClr val="bg1"/>
                </a:solidFill>
                <a:latin typeface="LiberationSerif"/>
              </a:rPr>
              <a:t>This is the only example of substrate-level phosphorylation in the citric acid cycle.</a:t>
            </a:r>
          </a:p>
          <a:p>
            <a:pPr algn="l">
              <a:buFontTx/>
              <a:buChar char="-"/>
            </a:pPr>
            <a:r>
              <a:rPr lang="en-US" sz="2000" b="0" i="0" u="none" strike="noStrike" baseline="0" dirty="0">
                <a:solidFill>
                  <a:schemeClr val="bg1"/>
                </a:solidFill>
                <a:latin typeface="LiberationSerif"/>
              </a:rPr>
              <a:t>The GTP formed is used for the decarboxylation of OA to PEP in gluconeogenesis, and provides a regulatory link between citric acid cycle activity and the withdrawal of oxaloacetate for gluconeogenesis.</a:t>
            </a:r>
          </a:p>
          <a:p>
            <a:pPr algn="l">
              <a:buFontTx/>
              <a:buChar char="-"/>
            </a:pPr>
            <a:endParaRPr lang="en-US" sz="2000" b="0" i="0" u="none" strike="noStrike" baseline="0" dirty="0">
              <a:solidFill>
                <a:schemeClr val="bg1"/>
              </a:solidFill>
              <a:latin typeface="LiberationSerif"/>
            </a:endParaRPr>
          </a:p>
          <a:p>
            <a:pPr marL="137160" indent="0" algn="l">
              <a:buNone/>
            </a:pPr>
            <a:r>
              <a:rPr lang="en-US" sz="2000" b="0" i="0" u="none" strike="noStrike" baseline="0" dirty="0">
                <a:solidFill>
                  <a:schemeClr val="bg1"/>
                </a:solidFill>
                <a:latin typeface="LiberationSerif"/>
              </a:rPr>
              <a:t>6. The first dehydrogenation reaction, forming fumarate, is catalyzed by</a:t>
            </a:r>
            <a:r>
              <a:rPr lang="en-US" sz="2000" b="1" i="0" u="none" strike="noStrike" baseline="0" dirty="0">
                <a:solidFill>
                  <a:schemeClr val="bg1"/>
                </a:solidFill>
                <a:latin typeface="LiberationSerif-Bold"/>
              </a:rPr>
              <a:t> succinate dehydrogenase</a:t>
            </a:r>
            <a:r>
              <a:rPr lang="en-US" sz="2000" b="0" i="0" u="none" strike="noStrike" baseline="0" dirty="0">
                <a:solidFill>
                  <a:schemeClr val="bg1"/>
                </a:solidFill>
                <a:latin typeface="LiberationSerif"/>
              </a:rPr>
              <a:t>, which is bound to the inner surface of the inner mitochondrial membrane. The enzyme contains FAD (FADH2)</a:t>
            </a:r>
          </a:p>
          <a:p>
            <a:pPr marL="137160" indent="0" algn="l">
              <a:buNone/>
            </a:pPr>
            <a:endParaRPr lang="en-US" sz="2000" b="0" i="0" u="none" strike="noStrike" baseline="0" dirty="0">
              <a:solidFill>
                <a:schemeClr val="bg1"/>
              </a:solidFill>
              <a:latin typeface="LiberationSerif"/>
            </a:endParaRPr>
          </a:p>
          <a:p>
            <a:pPr marL="137160" indent="0" algn="l">
              <a:buNone/>
            </a:pPr>
            <a:r>
              <a:rPr lang="en-US" sz="2000" dirty="0">
                <a:solidFill>
                  <a:schemeClr val="bg1"/>
                </a:solidFill>
                <a:latin typeface="LiberationSerif"/>
              </a:rPr>
              <a:t>7. </a:t>
            </a:r>
            <a:r>
              <a:rPr lang="en-US" sz="2000" b="1" i="0" u="none" strike="noStrike" baseline="0" dirty="0">
                <a:solidFill>
                  <a:schemeClr val="bg1"/>
                </a:solidFill>
                <a:latin typeface="LiberationSerif-Bold"/>
              </a:rPr>
              <a:t>Fumarase (fumarate hydratase) </a:t>
            </a:r>
            <a:r>
              <a:rPr lang="en-US" sz="2000" b="0" i="0" u="none" strike="noStrike" baseline="0" dirty="0">
                <a:solidFill>
                  <a:schemeClr val="bg1"/>
                </a:solidFill>
                <a:latin typeface="LiberationSerif"/>
              </a:rPr>
              <a:t>catalyzes the addition of water across the double bond of fumarate, yielding malate. </a:t>
            </a:r>
          </a:p>
          <a:p>
            <a:pPr marL="137160" indent="0" algn="l">
              <a:buNone/>
            </a:pPr>
            <a:r>
              <a:rPr lang="en-US" sz="2000" dirty="0">
                <a:solidFill>
                  <a:schemeClr val="bg1"/>
                </a:solidFill>
                <a:latin typeface="LiberationSerif"/>
              </a:rPr>
              <a:t>8. </a:t>
            </a:r>
            <a:r>
              <a:rPr lang="en-US" sz="2000" b="0" i="0" u="none" strike="noStrike" baseline="0" dirty="0">
                <a:solidFill>
                  <a:schemeClr val="bg1"/>
                </a:solidFill>
                <a:latin typeface="LiberationSerif"/>
              </a:rPr>
              <a:t>Malate is oxidized to oxaloacetate by </a:t>
            </a:r>
            <a:r>
              <a:rPr lang="en-US" sz="2000" b="1" i="0" u="none" strike="noStrike" baseline="0" dirty="0">
                <a:solidFill>
                  <a:schemeClr val="bg1"/>
                </a:solidFill>
                <a:latin typeface="LiberationSerif-Bold"/>
              </a:rPr>
              <a:t>malate dehydrogenase</a:t>
            </a:r>
            <a:r>
              <a:rPr lang="en-US" sz="2000" b="0" i="0" u="none" strike="noStrike" baseline="0" dirty="0">
                <a:solidFill>
                  <a:schemeClr val="bg1"/>
                </a:solidFill>
                <a:latin typeface="LiberationSerif"/>
              </a:rPr>
              <a:t>, linked to the reduction of NAD+ (NADH+H+)</a:t>
            </a:r>
          </a:p>
          <a:p>
            <a:pPr marL="137160" indent="0" algn="l">
              <a:buNone/>
            </a:pPr>
            <a:endParaRPr lang="en-US" sz="2000" b="0" i="0" u="none" strike="noStrike" baseline="0" dirty="0">
              <a:solidFill>
                <a:schemeClr val="bg1"/>
              </a:solidFill>
              <a:latin typeface="LiberationSerif"/>
            </a:endParaRPr>
          </a:p>
          <a:p>
            <a:pPr algn="l"/>
            <a:endParaRPr lang="en-US" sz="2000" dirty="0">
              <a:solidFill>
                <a:schemeClr val="bg1"/>
              </a:solidFill>
            </a:endParaRPr>
          </a:p>
        </p:txBody>
      </p:sp>
      <p:pic>
        <p:nvPicPr>
          <p:cNvPr id="5" name="Content Placeholder 5">
            <a:extLst>
              <a:ext uri="{FF2B5EF4-FFF2-40B4-BE49-F238E27FC236}">
                <a16:creationId xmlns:a16="http://schemas.microsoft.com/office/drawing/2014/main" id="{6DBF6691-4285-48FA-1E44-23B736D5C86F}"/>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197600" y="1422400"/>
            <a:ext cx="5942656" cy="4462640"/>
          </a:xfrm>
          <a:prstGeom prst="rect">
            <a:avLst/>
          </a:prstGeom>
        </p:spPr>
      </p:pic>
    </p:spTree>
    <p:extLst>
      <p:ext uri="{BB962C8B-B14F-4D97-AF65-F5344CB8AC3E}">
        <p14:creationId xmlns:p14="http://schemas.microsoft.com/office/powerpoint/2010/main" val="6292184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B160EBF-4F1C-562C-6390-045F2F6E804F}"/>
              </a:ext>
            </a:extLst>
          </p:cNvPr>
          <p:cNvSpPr>
            <a:spLocks noGrp="1"/>
          </p:cNvSpPr>
          <p:nvPr>
            <p:ph sz="half" idx="1"/>
          </p:nvPr>
        </p:nvSpPr>
        <p:spPr>
          <a:xfrm>
            <a:off x="609600" y="950278"/>
            <a:ext cx="11297920" cy="5785802"/>
          </a:xfrm>
        </p:spPr>
        <p:txBody>
          <a:bodyPr>
            <a:noAutofit/>
          </a:bodyPr>
          <a:lstStyle/>
          <a:p>
            <a:pPr marL="137160" indent="0" algn="l">
              <a:buNone/>
            </a:pPr>
            <a:endParaRPr lang="en-US" sz="2400" b="0" i="0" u="none" strike="noStrike" baseline="0" dirty="0">
              <a:solidFill>
                <a:srgbClr val="000000"/>
              </a:solidFill>
              <a:latin typeface="LiberationSerif"/>
            </a:endParaRPr>
          </a:p>
          <a:p>
            <a:pPr marL="137160" indent="0" algn="l">
              <a:buNone/>
            </a:pPr>
            <a:endParaRPr lang="en-US" sz="2400" dirty="0">
              <a:solidFill>
                <a:srgbClr val="000000"/>
              </a:solidFill>
              <a:latin typeface="LiberationSerif"/>
            </a:endParaRPr>
          </a:p>
          <a:p>
            <a:pPr marL="137160" indent="0" algn="l">
              <a:buNone/>
            </a:pPr>
            <a:r>
              <a:rPr lang="en-US" sz="2400" b="0" i="0" u="none" strike="noStrike" baseline="0" dirty="0">
                <a:solidFill>
                  <a:srgbClr val="000000"/>
                </a:solidFill>
                <a:latin typeface="LiberationSerif"/>
              </a:rPr>
              <a:t>As a result of oxidations catalyzed by the dehydrogenases of the citric acid cycle, </a:t>
            </a:r>
            <a:r>
              <a:rPr lang="en-US" sz="2400" dirty="0">
                <a:solidFill>
                  <a:srgbClr val="FF0000"/>
                </a:solidFill>
                <a:latin typeface="LiberationSerif"/>
              </a:rPr>
              <a:t>3</a:t>
            </a:r>
            <a:r>
              <a:rPr lang="en-US" sz="2400" b="0" i="0" u="none" strike="noStrike" baseline="0" dirty="0">
                <a:solidFill>
                  <a:srgbClr val="FF0000"/>
                </a:solidFill>
                <a:latin typeface="LiberationSerif"/>
              </a:rPr>
              <a:t> molecules of NADH+H+ </a:t>
            </a:r>
            <a:r>
              <a:rPr lang="en-US" sz="2400" b="0" i="0" u="none" strike="noStrike" baseline="0" dirty="0">
                <a:solidFill>
                  <a:srgbClr val="000000"/>
                </a:solidFill>
                <a:latin typeface="LiberationSerif"/>
              </a:rPr>
              <a:t>and </a:t>
            </a:r>
            <a:r>
              <a:rPr lang="en-US" sz="2400" b="0" i="0" u="none" strike="noStrike" baseline="0" dirty="0">
                <a:solidFill>
                  <a:srgbClr val="FF0000"/>
                </a:solidFill>
                <a:latin typeface="LiberationSerif"/>
              </a:rPr>
              <a:t>1 of FADH2 </a:t>
            </a:r>
            <a:r>
              <a:rPr lang="en-US" sz="2400" b="0" i="0" u="none" strike="noStrike" baseline="0" dirty="0">
                <a:solidFill>
                  <a:srgbClr val="000000"/>
                </a:solidFill>
                <a:latin typeface="LiberationSerif"/>
              </a:rPr>
              <a:t>are produced for each molecule of acetyl-CoA catabolized in one turn of the cycle.</a:t>
            </a:r>
          </a:p>
          <a:p>
            <a:pPr marL="137160" indent="0" algn="l">
              <a:buNone/>
            </a:pPr>
            <a:endParaRPr lang="en-US" sz="2400" b="0" i="0" u="none" strike="noStrike" baseline="0" dirty="0">
              <a:solidFill>
                <a:srgbClr val="000000"/>
              </a:solidFill>
              <a:latin typeface="LiberationSerif"/>
            </a:endParaRPr>
          </a:p>
          <a:p>
            <a:pPr marL="137160" indent="0" algn="l">
              <a:buNone/>
            </a:pPr>
            <a:r>
              <a:rPr lang="en-US" sz="2400" b="0" i="0" u="none" strike="noStrike" baseline="0" dirty="0">
                <a:solidFill>
                  <a:srgbClr val="000000"/>
                </a:solidFill>
                <a:latin typeface="LiberationSerif"/>
              </a:rPr>
              <a:t>- These reducing equivalents are transferred to the respiratory chain, where reoxidation of each </a:t>
            </a:r>
            <a:r>
              <a:rPr lang="en-US" sz="2400" b="0" i="0" u="none" strike="noStrike" baseline="0" dirty="0">
                <a:solidFill>
                  <a:srgbClr val="FF0000"/>
                </a:solidFill>
                <a:latin typeface="LiberationSerif"/>
              </a:rPr>
              <a:t>NADH+H+ results in formation of ~2.5 ATP</a:t>
            </a:r>
            <a:r>
              <a:rPr lang="en-US" sz="2400" b="0" i="0" u="none" strike="noStrike" baseline="0" dirty="0">
                <a:solidFill>
                  <a:srgbClr val="000000"/>
                </a:solidFill>
                <a:latin typeface="LiberationSerif"/>
              </a:rPr>
              <a:t>, and of </a:t>
            </a:r>
            <a:r>
              <a:rPr lang="en-US" sz="2400" b="0" i="0" u="none" strike="noStrike" baseline="0" dirty="0">
                <a:solidFill>
                  <a:srgbClr val="FF0000"/>
                </a:solidFill>
                <a:latin typeface="LiberationSerif"/>
              </a:rPr>
              <a:t>FADH2, ~1.5 ATP.</a:t>
            </a:r>
          </a:p>
          <a:p>
            <a:pPr algn="l"/>
            <a:endParaRPr lang="en-US" sz="2400" b="0" i="0" u="none" strike="noStrike" baseline="0" dirty="0">
              <a:solidFill>
                <a:srgbClr val="FF0000"/>
              </a:solidFill>
              <a:latin typeface="LiberationSerif"/>
            </a:endParaRPr>
          </a:p>
          <a:p>
            <a:pPr algn="l">
              <a:buFontTx/>
              <a:buChar char="-"/>
            </a:pPr>
            <a:r>
              <a:rPr lang="en-US" sz="2400" b="0" i="0" u="none" strike="noStrike" baseline="0" dirty="0">
                <a:solidFill>
                  <a:srgbClr val="000000"/>
                </a:solidFill>
                <a:latin typeface="LiberationSerif"/>
              </a:rPr>
              <a:t>In addition, </a:t>
            </a:r>
            <a:r>
              <a:rPr lang="en-US" sz="2400" b="0" i="0" u="none" strike="noStrike" baseline="0" dirty="0">
                <a:solidFill>
                  <a:srgbClr val="FF0000"/>
                </a:solidFill>
                <a:latin typeface="LiberationSerif"/>
              </a:rPr>
              <a:t>1 ATP (or GTP)</a:t>
            </a:r>
            <a:r>
              <a:rPr lang="en-US" sz="2400" b="0" i="0" u="none" strike="noStrike" baseline="0" dirty="0">
                <a:solidFill>
                  <a:srgbClr val="000000"/>
                </a:solidFill>
                <a:latin typeface="LiberationSerif"/>
              </a:rPr>
              <a:t> is formed by substrate-level phosphorylation catalyzed by succinate </a:t>
            </a:r>
            <a:r>
              <a:rPr lang="en-US" sz="2400" b="0" i="0" u="none" strike="noStrike" baseline="0" dirty="0" err="1">
                <a:solidFill>
                  <a:srgbClr val="000000"/>
                </a:solidFill>
                <a:latin typeface="LiberationSerif"/>
              </a:rPr>
              <a:t>thiokinase</a:t>
            </a:r>
            <a:r>
              <a:rPr lang="en-US" sz="2400" b="0" i="0" u="none" strike="noStrike" baseline="0" dirty="0">
                <a:solidFill>
                  <a:srgbClr val="000000"/>
                </a:solidFill>
                <a:latin typeface="LiberationSerif"/>
              </a:rPr>
              <a:t>.</a:t>
            </a:r>
          </a:p>
          <a:p>
            <a:pPr algn="l">
              <a:buFontTx/>
              <a:buChar char="-"/>
            </a:pPr>
            <a:endParaRPr lang="en-US" sz="2400" dirty="0"/>
          </a:p>
        </p:txBody>
      </p:sp>
      <p:sp>
        <p:nvSpPr>
          <p:cNvPr id="4" name="Title 3">
            <a:extLst>
              <a:ext uri="{FF2B5EF4-FFF2-40B4-BE49-F238E27FC236}">
                <a16:creationId xmlns:a16="http://schemas.microsoft.com/office/drawing/2014/main" id="{5DA586EB-E862-1D20-5E19-0372D12B53C3}"/>
              </a:ext>
            </a:extLst>
          </p:cNvPr>
          <p:cNvSpPr>
            <a:spLocks noGrp="1"/>
          </p:cNvSpPr>
          <p:nvPr>
            <p:ph type="title"/>
          </p:nvPr>
        </p:nvSpPr>
        <p:spPr>
          <a:xfrm>
            <a:off x="609600" y="15558"/>
            <a:ext cx="10972800" cy="1143000"/>
          </a:xfrm>
        </p:spPr>
        <p:txBody>
          <a:bodyPr>
            <a:normAutofit fontScale="90000"/>
          </a:bodyPr>
          <a:lstStyle/>
          <a:p>
            <a:r>
              <a:rPr lang="en-US" dirty="0">
                <a:solidFill>
                  <a:schemeClr val="bg1"/>
                </a:solidFill>
                <a:effectLst/>
              </a:rPr>
              <a:t>Energy balance of Krebs cycle and it’s amphibolic character</a:t>
            </a:r>
          </a:p>
        </p:txBody>
      </p:sp>
    </p:spTree>
    <p:extLst>
      <p:ext uri="{BB962C8B-B14F-4D97-AF65-F5344CB8AC3E}">
        <p14:creationId xmlns:p14="http://schemas.microsoft.com/office/powerpoint/2010/main" val="1136426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AC3BD371-D081-951A-12A0-09BE28746206}"/>
              </a:ext>
            </a:extLst>
          </p:cNvPr>
          <p:cNvPicPr>
            <a:picLocks noGrp="1" noChangeAspect="1"/>
          </p:cNvPicPr>
          <p:nvPr>
            <p:ph sz="half" idx="2"/>
          </p:nvPr>
        </p:nvPicPr>
        <p:blipFill>
          <a:blip r:embed="rId2"/>
          <a:stretch>
            <a:fillRect/>
          </a:stretch>
        </p:blipFill>
        <p:spPr>
          <a:xfrm>
            <a:off x="6044849" y="440737"/>
            <a:ext cx="6126129" cy="6335983"/>
          </a:xfrm>
        </p:spPr>
      </p:pic>
      <p:sp>
        <p:nvSpPr>
          <p:cNvPr id="3" name="Content Placeholder 2">
            <a:extLst>
              <a:ext uri="{FF2B5EF4-FFF2-40B4-BE49-F238E27FC236}">
                <a16:creationId xmlns:a16="http://schemas.microsoft.com/office/drawing/2014/main" id="{CFF06F1C-97E9-00B5-77EB-02EEBE5F9057}"/>
              </a:ext>
            </a:extLst>
          </p:cNvPr>
          <p:cNvSpPr>
            <a:spLocks noGrp="1"/>
          </p:cNvSpPr>
          <p:nvPr>
            <p:ph sz="half" idx="1"/>
          </p:nvPr>
        </p:nvSpPr>
        <p:spPr>
          <a:xfrm>
            <a:off x="-1" y="406398"/>
            <a:ext cx="5547711" cy="6335983"/>
          </a:xfrm>
        </p:spPr>
        <p:txBody>
          <a:bodyPr>
            <a:normAutofit/>
          </a:bodyPr>
          <a:lstStyle/>
          <a:p>
            <a:pPr marL="137160" indent="0" algn="l">
              <a:buNone/>
            </a:pPr>
            <a:r>
              <a:rPr lang="en-US" sz="2800" dirty="0">
                <a:solidFill>
                  <a:schemeClr val="bg1"/>
                </a:solidFill>
              </a:rPr>
              <a:t>The citric acid cycle is also a pathway for interconversion of metabolites arising from transamination and deamination of AA (providing the substrates for AA synthesis by transamination, gluconeogenesis and fatty acid synthesis).</a:t>
            </a:r>
          </a:p>
          <a:p>
            <a:pPr marL="137160" indent="0" algn="l">
              <a:buNone/>
            </a:pPr>
            <a:endParaRPr lang="en-US" sz="2800" dirty="0">
              <a:solidFill>
                <a:schemeClr val="bg1"/>
              </a:solidFill>
            </a:endParaRPr>
          </a:p>
          <a:p>
            <a:pPr marL="137160" indent="0" algn="l">
              <a:buNone/>
            </a:pPr>
            <a:r>
              <a:rPr lang="en-US" sz="2800" dirty="0">
                <a:solidFill>
                  <a:schemeClr val="bg1"/>
                </a:solidFill>
              </a:rPr>
              <a:t>Because it functions in both oxidative and synthetic processes, it is amphibolic</a:t>
            </a:r>
          </a:p>
          <a:p>
            <a:endParaRPr lang="en-US" dirty="0">
              <a:solidFill>
                <a:schemeClr val="bg1"/>
              </a:solidFill>
            </a:endParaRPr>
          </a:p>
        </p:txBody>
      </p:sp>
    </p:spTree>
    <p:extLst>
      <p:ext uri="{BB962C8B-B14F-4D97-AF65-F5344CB8AC3E}">
        <p14:creationId xmlns:p14="http://schemas.microsoft.com/office/powerpoint/2010/main" val="2075663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8BE7DE2-6577-BD79-9D44-45511EE9F430}"/>
              </a:ext>
            </a:extLst>
          </p:cNvPr>
          <p:cNvSpPr>
            <a:spLocks noGrp="1"/>
          </p:cNvSpPr>
          <p:nvPr>
            <p:ph sz="half" idx="1"/>
          </p:nvPr>
        </p:nvSpPr>
        <p:spPr>
          <a:xfrm>
            <a:off x="-172720" y="1219200"/>
            <a:ext cx="4163566" cy="5476239"/>
          </a:xfrm>
        </p:spPr>
        <p:txBody>
          <a:bodyPr>
            <a:normAutofit/>
          </a:bodyPr>
          <a:lstStyle/>
          <a:p>
            <a:pPr algn="l"/>
            <a:r>
              <a:rPr lang="en-US" sz="2200" b="0" i="0" u="none" strike="noStrike" baseline="0" dirty="0">
                <a:solidFill>
                  <a:srgbClr val="000000"/>
                </a:solidFill>
                <a:latin typeface="LiberationSerif"/>
              </a:rPr>
              <a:t>All the intermediates of the cycle are potentially </a:t>
            </a:r>
            <a:r>
              <a:rPr lang="en-US" sz="2200" b="1" i="0" u="none" strike="noStrike" baseline="0" dirty="0">
                <a:solidFill>
                  <a:srgbClr val="000000"/>
                </a:solidFill>
                <a:latin typeface="LiberationSerif-Bold"/>
              </a:rPr>
              <a:t>glucogenic</a:t>
            </a:r>
            <a:r>
              <a:rPr lang="en-US" sz="2200" b="0" i="0" u="none" strike="noStrike" baseline="0" dirty="0">
                <a:solidFill>
                  <a:srgbClr val="000000"/>
                </a:solidFill>
                <a:latin typeface="LiberationSerif"/>
              </a:rPr>
              <a:t>, since they can give rise to oxaloacetate, and hence production of glucose in the liver and kidney (</a:t>
            </a:r>
            <a:r>
              <a:rPr lang="en-US" sz="2200" b="0" i="0" u="none" strike="noStrike" baseline="0" dirty="0" err="1">
                <a:solidFill>
                  <a:srgbClr val="000000"/>
                </a:solidFill>
                <a:latin typeface="LiberationSerif"/>
              </a:rPr>
              <a:t>thakns</a:t>
            </a:r>
            <a:r>
              <a:rPr lang="en-US" sz="2200" b="0" i="0" u="none" strike="noStrike" baseline="0" dirty="0">
                <a:solidFill>
                  <a:srgbClr val="000000"/>
                </a:solidFill>
                <a:latin typeface="LiberationSerif"/>
              </a:rPr>
              <a:t> to </a:t>
            </a:r>
            <a:r>
              <a:rPr lang="en-US" sz="2200" b="1" i="0" u="none" strike="noStrike" baseline="0" dirty="0">
                <a:solidFill>
                  <a:srgbClr val="000000"/>
                </a:solidFill>
                <a:latin typeface="LiberationSerif-Bold"/>
              </a:rPr>
              <a:t>phosphoenolpyruvate </a:t>
            </a:r>
            <a:r>
              <a:rPr lang="en-US" sz="2200" b="1" i="0" u="none" strike="noStrike" baseline="0" dirty="0" err="1">
                <a:solidFill>
                  <a:srgbClr val="000000"/>
                </a:solidFill>
                <a:latin typeface="LiberationSerif-Bold"/>
              </a:rPr>
              <a:t>carboxykinase</a:t>
            </a:r>
            <a:r>
              <a:rPr lang="en-US" sz="2200" b="0" i="0" u="none" strike="noStrike" baseline="0" dirty="0">
                <a:solidFill>
                  <a:srgbClr val="000000"/>
                </a:solidFill>
                <a:latin typeface="LiberationSerif"/>
              </a:rPr>
              <a:t>, which catalyzes the decarboxylation of oxaloacetate to PEP, with GTP (provided by succinate </a:t>
            </a:r>
            <a:r>
              <a:rPr lang="en-US" sz="2200" b="0" i="0" u="none" strike="noStrike" baseline="0" dirty="0" err="1">
                <a:solidFill>
                  <a:srgbClr val="000000"/>
                </a:solidFill>
                <a:latin typeface="LiberationSerif"/>
              </a:rPr>
              <a:t>thiokinase</a:t>
            </a:r>
            <a:r>
              <a:rPr lang="en-US" sz="2200" b="0" i="0" u="none" strike="noStrike" baseline="0" dirty="0">
                <a:solidFill>
                  <a:srgbClr val="000000"/>
                </a:solidFill>
                <a:latin typeface="LiberationSerif"/>
              </a:rPr>
              <a:t>).</a:t>
            </a:r>
            <a:endParaRPr lang="en-US" sz="2200" dirty="0"/>
          </a:p>
        </p:txBody>
      </p:sp>
      <p:sp>
        <p:nvSpPr>
          <p:cNvPr id="4" name="Title 3">
            <a:extLst>
              <a:ext uri="{FF2B5EF4-FFF2-40B4-BE49-F238E27FC236}">
                <a16:creationId xmlns:a16="http://schemas.microsoft.com/office/drawing/2014/main" id="{A2D30B9D-24BF-C216-A357-35AC64DAF3A6}"/>
              </a:ext>
            </a:extLst>
          </p:cNvPr>
          <p:cNvSpPr>
            <a:spLocks noGrp="1"/>
          </p:cNvSpPr>
          <p:nvPr>
            <p:ph type="title"/>
          </p:nvPr>
        </p:nvSpPr>
        <p:spPr>
          <a:xfrm>
            <a:off x="0" y="274638"/>
            <a:ext cx="12192000" cy="1143000"/>
          </a:xfrm>
        </p:spPr>
        <p:txBody>
          <a:bodyPr>
            <a:noAutofit/>
          </a:bodyPr>
          <a:lstStyle/>
          <a:p>
            <a:r>
              <a:rPr lang="en-US" sz="3200" dirty="0">
                <a:solidFill>
                  <a:schemeClr val="bg1"/>
                </a:solidFill>
                <a:effectLst/>
                <a:latin typeface="LiberationSerif-Bold"/>
              </a:rPr>
              <a:t>The Citric Acid Cycle Takes Part in Gluconeogenesis, Transamination, &amp; Deamination</a:t>
            </a:r>
            <a:br>
              <a:rPr lang="en-US" sz="3200" dirty="0">
                <a:solidFill>
                  <a:schemeClr val="bg1"/>
                </a:solidFill>
                <a:effectLst/>
                <a:latin typeface="LiberationSerif-Bold"/>
              </a:rPr>
            </a:br>
            <a:endParaRPr lang="en-US" sz="3200" dirty="0">
              <a:solidFill>
                <a:schemeClr val="bg1"/>
              </a:solidFill>
              <a:effectLst/>
            </a:endParaRPr>
          </a:p>
        </p:txBody>
      </p:sp>
      <p:pic>
        <p:nvPicPr>
          <p:cNvPr id="6" name="Picture 5">
            <a:extLst>
              <a:ext uri="{FF2B5EF4-FFF2-40B4-BE49-F238E27FC236}">
                <a16:creationId xmlns:a16="http://schemas.microsoft.com/office/drawing/2014/main" id="{E8BB0231-F4D7-F952-867D-EC39BA635863}"/>
              </a:ext>
            </a:extLst>
          </p:cNvPr>
          <p:cNvPicPr>
            <a:picLocks noChangeAspect="1"/>
          </p:cNvPicPr>
          <p:nvPr/>
        </p:nvPicPr>
        <p:blipFill>
          <a:blip r:embed="rId2"/>
          <a:stretch>
            <a:fillRect/>
          </a:stretch>
        </p:blipFill>
        <p:spPr>
          <a:xfrm>
            <a:off x="3990846" y="1076960"/>
            <a:ext cx="7987794" cy="5744638"/>
          </a:xfrm>
          <a:prstGeom prst="rect">
            <a:avLst/>
          </a:prstGeom>
        </p:spPr>
      </p:pic>
    </p:spTree>
    <p:extLst>
      <p:ext uri="{BB962C8B-B14F-4D97-AF65-F5344CB8AC3E}">
        <p14:creationId xmlns:p14="http://schemas.microsoft.com/office/powerpoint/2010/main" val="1905364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111937A-33F3-AFD5-917D-787A363D1BF4}"/>
              </a:ext>
            </a:extLst>
          </p:cNvPr>
          <p:cNvSpPr>
            <a:spLocks noGrp="1"/>
          </p:cNvSpPr>
          <p:nvPr>
            <p:ph sz="half" idx="2"/>
          </p:nvPr>
        </p:nvSpPr>
        <p:spPr/>
        <p:txBody>
          <a:bodyPr>
            <a:normAutofit/>
          </a:bodyPr>
          <a:lstStyle/>
          <a:p>
            <a:endParaRPr lang="en-US"/>
          </a:p>
        </p:txBody>
      </p:sp>
      <p:sp>
        <p:nvSpPr>
          <p:cNvPr id="3" name="Content Placeholder 2">
            <a:extLst>
              <a:ext uri="{FF2B5EF4-FFF2-40B4-BE49-F238E27FC236}">
                <a16:creationId xmlns:a16="http://schemas.microsoft.com/office/drawing/2014/main" id="{D4BF23BB-A8BF-F21E-1AAA-A29C9D9A759E}"/>
              </a:ext>
            </a:extLst>
          </p:cNvPr>
          <p:cNvSpPr>
            <a:spLocks noGrp="1"/>
          </p:cNvSpPr>
          <p:nvPr>
            <p:ph sz="half" idx="1"/>
          </p:nvPr>
        </p:nvSpPr>
        <p:spPr>
          <a:xfrm>
            <a:off x="0" y="132080"/>
            <a:ext cx="5659120" cy="6725919"/>
          </a:xfrm>
        </p:spPr>
        <p:txBody>
          <a:bodyPr>
            <a:noAutofit/>
          </a:bodyPr>
          <a:lstStyle/>
          <a:p>
            <a:pPr marL="137160" indent="0" algn="l">
              <a:buNone/>
            </a:pPr>
            <a:r>
              <a:rPr lang="en-US" sz="1800" b="0" i="0" u="none" strike="noStrike" baseline="0" dirty="0">
                <a:solidFill>
                  <a:srgbClr val="000000"/>
                </a:solidFill>
                <a:latin typeface="LiberationSerif"/>
              </a:rPr>
              <a:t>Net transfer into the cycle occurs as a result of several reactions.</a:t>
            </a:r>
          </a:p>
          <a:p>
            <a:pPr marL="137160" indent="0" algn="l">
              <a:buNone/>
            </a:pPr>
            <a:r>
              <a:rPr lang="en-US" sz="1800" b="0" i="0" u="none" strike="noStrike" baseline="0" dirty="0">
                <a:solidFill>
                  <a:srgbClr val="000000"/>
                </a:solidFill>
                <a:latin typeface="LiberationSerif"/>
              </a:rPr>
              <a:t>Among the most important of such </a:t>
            </a:r>
            <a:r>
              <a:rPr lang="en-US" sz="1800" b="1" i="0" u="none" strike="noStrike" baseline="0" dirty="0" err="1">
                <a:solidFill>
                  <a:srgbClr val="000000"/>
                </a:solidFill>
                <a:latin typeface="LiberationSerif-Bold"/>
              </a:rPr>
              <a:t>anaplerotic</a:t>
            </a:r>
            <a:r>
              <a:rPr lang="en-US" sz="1800" b="1" i="0" u="none" strike="noStrike" baseline="0" dirty="0">
                <a:solidFill>
                  <a:srgbClr val="000000"/>
                </a:solidFill>
                <a:latin typeface="LiberationSerif-Bold"/>
              </a:rPr>
              <a:t> </a:t>
            </a:r>
            <a:r>
              <a:rPr lang="en-US" sz="1800" b="0" i="0" u="none" strike="noStrike" baseline="0" dirty="0">
                <a:solidFill>
                  <a:srgbClr val="000000"/>
                </a:solidFill>
                <a:latin typeface="LiberationSerif"/>
              </a:rPr>
              <a:t>reactions is the formation of </a:t>
            </a:r>
            <a:r>
              <a:rPr lang="en-US" sz="1800" dirty="0">
                <a:solidFill>
                  <a:srgbClr val="000000"/>
                </a:solidFill>
                <a:latin typeface="LiberationSerif"/>
              </a:rPr>
              <a:t>OA</a:t>
            </a:r>
            <a:r>
              <a:rPr lang="en-US" sz="1800" b="0" i="0" u="none" strike="noStrike" baseline="0" dirty="0">
                <a:solidFill>
                  <a:srgbClr val="000000"/>
                </a:solidFill>
                <a:latin typeface="LiberationSerif"/>
              </a:rPr>
              <a:t> by the carboxylation of pyruvate  by </a:t>
            </a:r>
            <a:r>
              <a:rPr lang="en-US" sz="1800" b="1" i="0" u="none" strike="noStrike" baseline="0" dirty="0">
                <a:solidFill>
                  <a:srgbClr val="000000"/>
                </a:solidFill>
                <a:latin typeface="LiberationSerif-Bold"/>
              </a:rPr>
              <a:t>pyruvate carboxylase</a:t>
            </a:r>
            <a:r>
              <a:rPr lang="en-US" sz="1800" b="1" i="0" u="none" strike="noStrike" baseline="0" dirty="0">
                <a:solidFill>
                  <a:srgbClr val="000000"/>
                </a:solidFill>
                <a:latin typeface="LiberationSerif"/>
              </a:rPr>
              <a:t>. </a:t>
            </a:r>
            <a:r>
              <a:rPr lang="en-US" sz="1800" b="0" i="0" u="none" strike="noStrike" baseline="0" dirty="0">
                <a:solidFill>
                  <a:srgbClr val="000000"/>
                </a:solidFill>
                <a:latin typeface="LiberationSerif"/>
              </a:rPr>
              <a:t>If acetyl-CoA accumulates, it acts as both an </a:t>
            </a:r>
            <a:r>
              <a:rPr lang="en-US" sz="1800" b="1" i="0" u="none" strike="noStrike" baseline="0" dirty="0">
                <a:solidFill>
                  <a:srgbClr val="000000"/>
                </a:solidFill>
                <a:latin typeface="LiberationSerif"/>
              </a:rPr>
              <a:t>allosteric activator </a:t>
            </a:r>
            <a:r>
              <a:rPr lang="en-US" sz="1800" b="0" i="0" u="none" strike="noStrike" baseline="0" dirty="0">
                <a:solidFill>
                  <a:srgbClr val="000000"/>
                </a:solidFill>
                <a:latin typeface="LiberationSerif"/>
              </a:rPr>
              <a:t>of pyruvate carboxylase and </a:t>
            </a:r>
            <a:r>
              <a:rPr lang="en-US" sz="1800" b="1" i="0" u="none" strike="noStrike" baseline="0" dirty="0">
                <a:solidFill>
                  <a:srgbClr val="000000"/>
                </a:solidFill>
                <a:latin typeface="LiberationSerif"/>
              </a:rPr>
              <a:t>an inhibitor </a:t>
            </a:r>
            <a:r>
              <a:rPr lang="en-US" sz="1800" b="0" i="0" u="none" strike="noStrike" baseline="0" dirty="0">
                <a:solidFill>
                  <a:srgbClr val="000000"/>
                </a:solidFill>
                <a:latin typeface="LiberationSerif"/>
              </a:rPr>
              <a:t>of pyruvate dehydrogenase, thereby ensuring a supply of </a:t>
            </a:r>
            <a:r>
              <a:rPr lang="en-US" sz="1800" dirty="0">
                <a:solidFill>
                  <a:srgbClr val="000000"/>
                </a:solidFill>
                <a:latin typeface="LiberationSerif"/>
              </a:rPr>
              <a:t>OA</a:t>
            </a:r>
            <a:r>
              <a:rPr lang="en-US" sz="1800" b="0" i="0" u="none" strike="noStrike" baseline="0" dirty="0">
                <a:solidFill>
                  <a:srgbClr val="000000"/>
                </a:solidFill>
                <a:latin typeface="LiberationSerif"/>
              </a:rPr>
              <a:t>.</a:t>
            </a:r>
          </a:p>
          <a:p>
            <a:pPr marL="137160" indent="0" algn="l">
              <a:buNone/>
            </a:pPr>
            <a:r>
              <a:rPr lang="en-US" sz="1800" dirty="0">
                <a:solidFill>
                  <a:srgbClr val="000000"/>
                </a:solidFill>
                <a:latin typeface="LiberationSerif"/>
              </a:rPr>
              <a:t>- </a:t>
            </a:r>
            <a:r>
              <a:rPr lang="en-US" sz="1800" b="0" i="0" u="none" strike="noStrike" baseline="0" dirty="0">
                <a:solidFill>
                  <a:srgbClr val="000000"/>
                </a:solidFill>
                <a:latin typeface="LiberationSerif"/>
              </a:rPr>
              <a:t>Lactate, (substrate for gluconeogenesis), enters the cycle via oxidation to pyruvate and then carboxylation to </a:t>
            </a:r>
            <a:r>
              <a:rPr lang="en-US" sz="1800" dirty="0">
                <a:solidFill>
                  <a:srgbClr val="000000"/>
                </a:solidFill>
                <a:latin typeface="LiberationSerif"/>
              </a:rPr>
              <a:t>OA</a:t>
            </a:r>
            <a:r>
              <a:rPr lang="en-US" sz="1800" b="0" i="0" u="none" strike="noStrike" baseline="0" dirty="0">
                <a:solidFill>
                  <a:srgbClr val="000000"/>
                </a:solidFill>
                <a:latin typeface="LiberationSerif"/>
              </a:rPr>
              <a:t>. </a:t>
            </a:r>
          </a:p>
          <a:p>
            <a:pPr marL="137160" indent="0" algn="l">
              <a:buNone/>
            </a:pPr>
            <a:r>
              <a:rPr lang="en-US" sz="1800" b="1" i="0" u="none" strike="noStrike" baseline="0" dirty="0">
                <a:solidFill>
                  <a:srgbClr val="000000"/>
                </a:solidFill>
                <a:latin typeface="LiberationSerif-Bold"/>
              </a:rPr>
              <a:t>- Glutamate </a:t>
            </a:r>
            <a:r>
              <a:rPr lang="en-US" sz="1800" b="0" i="0" u="none" strike="noStrike" baseline="0" dirty="0">
                <a:solidFill>
                  <a:srgbClr val="000000"/>
                </a:solidFill>
                <a:latin typeface="LiberationSerif"/>
              </a:rPr>
              <a:t>and </a:t>
            </a:r>
            <a:r>
              <a:rPr lang="en-US" sz="1800" b="1" i="0" u="none" strike="noStrike" baseline="0" dirty="0">
                <a:solidFill>
                  <a:srgbClr val="000000"/>
                </a:solidFill>
                <a:latin typeface="LiberationSerif-Bold"/>
              </a:rPr>
              <a:t>glutamine </a:t>
            </a:r>
            <a:r>
              <a:rPr lang="en-US" sz="1800" b="0" i="0" u="none" strike="noStrike" baseline="0" dirty="0">
                <a:solidFill>
                  <a:srgbClr val="000000"/>
                </a:solidFill>
                <a:latin typeface="LiberationSerif"/>
              </a:rPr>
              <a:t>are important </a:t>
            </a:r>
            <a:r>
              <a:rPr lang="en-US" sz="1800" b="0" i="0" u="none" strike="noStrike" baseline="0" dirty="0" err="1">
                <a:solidFill>
                  <a:srgbClr val="000000"/>
                </a:solidFill>
                <a:latin typeface="LiberationSerif"/>
              </a:rPr>
              <a:t>anaplerotic</a:t>
            </a:r>
            <a:r>
              <a:rPr lang="en-US" sz="1800" b="0" i="0" u="none" strike="noStrike" baseline="0" dirty="0">
                <a:solidFill>
                  <a:srgbClr val="000000"/>
                </a:solidFill>
                <a:latin typeface="LiberationSerif"/>
              </a:rPr>
              <a:t> substrates because they yield α- ketoglutarate as a result of the reactions catalyzed by glutaminase and glutamate dehydrogenase.</a:t>
            </a:r>
          </a:p>
          <a:p>
            <a:pPr marL="137160" indent="0" algn="l">
              <a:buNone/>
            </a:pPr>
            <a:r>
              <a:rPr lang="en-US" sz="1800" b="0" i="0" u="none" strike="noStrike" baseline="0" dirty="0">
                <a:solidFill>
                  <a:srgbClr val="000000"/>
                </a:solidFill>
                <a:latin typeface="LiberationSerif"/>
              </a:rPr>
              <a:t>- Transamination of </a:t>
            </a:r>
            <a:r>
              <a:rPr lang="en-US" sz="1800" b="1" i="0" u="none" strike="noStrike" baseline="0" dirty="0">
                <a:solidFill>
                  <a:srgbClr val="000000"/>
                </a:solidFill>
                <a:latin typeface="LiberationSerif-Bold"/>
              </a:rPr>
              <a:t>aspartate </a:t>
            </a:r>
            <a:r>
              <a:rPr lang="en-US" sz="1800" b="0" i="0" u="none" strike="noStrike" baseline="0" dirty="0">
                <a:solidFill>
                  <a:srgbClr val="000000"/>
                </a:solidFill>
                <a:latin typeface="LiberationSerif"/>
              </a:rPr>
              <a:t>leads directly to the formation of </a:t>
            </a:r>
            <a:r>
              <a:rPr lang="en-US" sz="1800" dirty="0">
                <a:solidFill>
                  <a:srgbClr val="000000"/>
                </a:solidFill>
                <a:latin typeface="LiberationSerif"/>
              </a:rPr>
              <a:t>OA</a:t>
            </a:r>
            <a:r>
              <a:rPr lang="en-US" sz="1800" b="0" i="0" u="none" strike="noStrike" baseline="0" dirty="0">
                <a:solidFill>
                  <a:srgbClr val="000000"/>
                </a:solidFill>
                <a:latin typeface="LiberationSerif"/>
              </a:rPr>
              <a:t>, and a variety of compounds that are metabolized to yield </a:t>
            </a:r>
            <a:r>
              <a:rPr lang="en-US" sz="1800" b="1" i="0" u="none" strike="noStrike" baseline="0" dirty="0">
                <a:solidFill>
                  <a:srgbClr val="000000"/>
                </a:solidFill>
                <a:latin typeface="LiberationSerif-Bold"/>
              </a:rPr>
              <a:t>propionyl CoA</a:t>
            </a:r>
            <a:r>
              <a:rPr lang="en-US" sz="1800" b="0" i="0" u="none" strike="noStrike" baseline="0" dirty="0">
                <a:solidFill>
                  <a:srgbClr val="000000"/>
                </a:solidFill>
                <a:latin typeface="LiberationSerif"/>
              </a:rPr>
              <a:t>, which can be </a:t>
            </a:r>
            <a:r>
              <a:rPr lang="en-US" sz="1800" b="0" i="0" u="none" strike="noStrike" baseline="0" dirty="0" err="1">
                <a:solidFill>
                  <a:srgbClr val="000000"/>
                </a:solidFill>
                <a:latin typeface="LiberationSerif"/>
              </a:rPr>
              <a:t>carboxylated</a:t>
            </a:r>
            <a:r>
              <a:rPr lang="en-US" sz="1800" b="0" i="0" u="none" strike="noStrike" baseline="0" dirty="0">
                <a:solidFill>
                  <a:srgbClr val="000000"/>
                </a:solidFill>
                <a:latin typeface="LiberationSerif"/>
              </a:rPr>
              <a:t> and isomerized to succinyl CoA, are also important </a:t>
            </a:r>
            <a:r>
              <a:rPr lang="en-US" sz="1800" b="0" i="0" u="none" strike="noStrike" baseline="0" dirty="0" err="1">
                <a:solidFill>
                  <a:srgbClr val="000000"/>
                </a:solidFill>
                <a:latin typeface="LiberationSerif"/>
              </a:rPr>
              <a:t>anaplerotic</a:t>
            </a:r>
            <a:r>
              <a:rPr lang="en-US" sz="1800" b="0" i="0" u="none" strike="noStrike" baseline="0" dirty="0">
                <a:solidFill>
                  <a:srgbClr val="000000"/>
                </a:solidFill>
                <a:latin typeface="LiberationSerif"/>
              </a:rPr>
              <a:t> substrates.</a:t>
            </a:r>
            <a:endParaRPr lang="en-US" sz="1800" dirty="0"/>
          </a:p>
        </p:txBody>
      </p:sp>
      <p:pic>
        <p:nvPicPr>
          <p:cNvPr id="6" name="Picture 5">
            <a:extLst>
              <a:ext uri="{FF2B5EF4-FFF2-40B4-BE49-F238E27FC236}">
                <a16:creationId xmlns:a16="http://schemas.microsoft.com/office/drawing/2014/main" id="{3A53085F-22E7-DB85-027B-6F9ADE580698}"/>
              </a:ext>
            </a:extLst>
          </p:cNvPr>
          <p:cNvPicPr>
            <a:picLocks noChangeAspect="1"/>
          </p:cNvPicPr>
          <p:nvPr/>
        </p:nvPicPr>
        <p:blipFill>
          <a:blip r:embed="rId2"/>
          <a:stretch>
            <a:fillRect/>
          </a:stretch>
        </p:blipFill>
        <p:spPr>
          <a:xfrm>
            <a:off x="5800583" y="132080"/>
            <a:ext cx="6402164" cy="6593840"/>
          </a:xfrm>
          <a:prstGeom prst="rect">
            <a:avLst/>
          </a:prstGeom>
        </p:spPr>
      </p:pic>
      <mc:AlternateContent xmlns:mc="http://schemas.openxmlformats.org/markup-compatibility/2006" xmlns:p14="http://schemas.microsoft.com/office/powerpoint/2010/main">
        <mc:Choice Requires="p14">
          <p:contentPart p14:bwMode="auto" r:id="rId3">
            <p14:nvContentPartPr>
              <p14:cNvPr id="7" name="Ink 6">
                <a:extLst>
                  <a:ext uri="{FF2B5EF4-FFF2-40B4-BE49-F238E27FC236}">
                    <a16:creationId xmlns:a16="http://schemas.microsoft.com/office/drawing/2014/main" id="{4BF855C3-0AC7-98CC-DDE1-6501D1B01FDC}"/>
                  </a:ext>
                </a:extLst>
              </p14:cNvPr>
              <p14:cNvContentPartPr/>
              <p14:nvPr/>
            </p14:nvContentPartPr>
            <p14:xfrm>
              <a:off x="9859440" y="3464600"/>
              <a:ext cx="16200" cy="8640"/>
            </p14:xfrm>
          </p:contentPart>
        </mc:Choice>
        <mc:Fallback xmlns="">
          <p:pic>
            <p:nvPicPr>
              <p:cNvPr id="7" name="Ink 6">
                <a:extLst>
                  <a:ext uri="{FF2B5EF4-FFF2-40B4-BE49-F238E27FC236}">
                    <a16:creationId xmlns:a16="http://schemas.microsoft.com/office/drawing/2014/main" id="{4BF855C3-0AC7-98CC-DDE1-6501D1B01FDC}"/>
                  </a:ext>
                </a:extLst>
              </p:cNvPr>
              <p:cNvPicPr/>
              <p:nvPr/>
            </p:nvPicPr>
            <p:blipFill>
              <a:blip r:embed="rId4"/>
              <a:stretch>
                <a:fillRect/>
              </a:stretch>
            </p:blipFill>
            <p:spPr>
              <a:xfrm>
                <a:off x="9853320" y="3458480"/>
                <a:ext cx="28440" cy="2088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10" name="Ink 9">
                <a:extLst>
                  <a:ext uri="{FF2B5EF4-FFF2-40B4-BE49-F238E27FC236}">
                    <a16:creationId xmlns:a16="http://schemas.microsoft.com/office/drawing/2014/main" id="{E8296EFE-9BFC-6CF9-99B7-2910949893C1}"/>
                  </a:ext>
                </a:extLst>
              </p14:cNvPr>
              <p14:cNvContentPartPr/>
              <p14:nvPr/>
            </p14:nvContentPartPr>
            <p14:xfrm>
              <a:off x="9760800" y="3320960"/>
              <a:ext cx="978480" cy="501480"/>
            </p14:xfrm>
          </p:contentPart>
        </mc:Choice>
        <mc:Fallback xmlns="">
          <p:pic>
            <p:nvPicPr>
              <p:cNvPr id="10" name="Ink 9">
                <a:extLst>
                  <a:ext uri="{FF2B5EF4-FFF2-40B4-BE49-F238E27FC236}">
                    <a16:creationId xmlns:a16="http://schemas.microsoft.com/office/drawing/2014/main" id="{E8296EFE-9BFC-6CF9-99B7-2910949893C1}"/>
                  </a:ext>
                </a:extLst>
              </p:cNvPr>
              <p:cNvPicPr/>
              <p:nvPr/>
            </p:nvPicPr>
            <p:blipFill>
              <a:blip r:embed="rId6"/>
              <a:stretch>
                <a:fillRect/>
              </a:stretch>
            </p:blipFill>
            <p:spPr>
              <a:xfrm>
                <a:off x="9754680" y="3314840"/>
                <a:ext cx="990720" cy="51372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1" name="Ink 10">
                <a:extLst>
                  <a:ext uri="{FF2B5EF4-FFF2-40B4-BE49-F238E27FC236}">
                    <a16:creationId xmlns:a16="http://schemas.microsoft.com/office/drawing/2014/main" id="{1E4B8FB7-CFF2-09F5-FD1A-C3E109153759}"/>
                  </a:ext>
                </a:extLst>
              </p14:cNvPr>
              <p14:cNvContentPartPr/>
              <p14:nvPr/>
            </p14:nvContentPartPr>
            <p14:xfrm>
              <a:off x="10440120" y="6054800"/>
              <a:ext cx="1021320" cy="562320"/>
            </p14:xfrm>
          </p:contentPart>
        </mc:Choice>
        <mc:Fallback xmlns="">
          <p:pic>
            <p:nvPicPr>
              <p:cNvPr id="11" name="Ink 10">
                <a:extLst>
                  <a:ext uri="{FF2B5EF4-FFF2-40B4-BE49-F238E27FC236}">
                    <a16:creationId xmlns:a16="http://schemas.microsoft.com/office/drawing/2014/main" id="{1E4B8FB7-CFF2-09F5-FD1A-C3E109153759}"/>
                  </a:ext>
                </a:extLst>
              </p:cNvPr>
              <p:cNvPicPr/>
              <p:nvPr/>
            </p:nvPicPr>
            <p:blipFill>
              <a:blip r:embed="rId8"/>
              <a:stretch>
                <a:fillRect/>
              </a:stretch>
            </p:blipFill>
            <p:spPr>
              <a:xfrm>
                <a:off x="10434000" y="6048680"/>
                <a:ext cx="1033560" cy="57456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3" name="Ink 12">
                <a:extLst>
                  <a:ext uri="{FF2B5EF4-FFF2-40B4-BE49-F238E27FC236}">
                    <a16:creationId xmlns:a16="http://schemas.microsoft.com/office/drawing/2014/main" id="{4813C553-C24E-46E3-3172-C18D3A404B25}"/>
                  </a:ext>
                </a:extLst>
              </p14:cNvPr>
              <p14:cNvContentPartPr/>
              <p14:nvPr/>
            </p14:nvContentPartPr>
            <p14:xfrm>
              <a:off x="9507720" y="19040"/>
              <a:ext cx="1102320" cy="653400"/>
            </p14:xfrm>
          </p:contentPart>
        </mc:Choice>
        <mc:Fallback xmlns="">
          <p:pic>
            <p:nvPicPr>
              <p:cNvPr id="13" name="Ink 12">
                <a:extLst>
                  <a:ext uri="{FF2B5EF4-FFF2-40B4-BE49-F238E27FC236}">
                    <a16:creationId xmlns:a16="http://schemas.microsoft.com/office/drawing/2014/main" id="{4813C553-C24E-46E3-3172-C18D3A404B25}"/>
                  </a:ext>
                </a:extLst>
              </p:cNvPr>
              <p:cNvPicPr/>
              <p:nvPr/>
            </p:nvPicPr>
            <p:blipFill>
              <a:blip r:embed="rId10"/>
              <a:stretch>
                <a:fillRect/>
              </a:stretch>
            </p:blipFill>
            <p:spPr>
              <a:xfrm>
                <a:off x="9501600" y="12920"/>
                <a:ext cx="1114560" cy="66564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4" name="Ink 13">
                <a:extLst>
                  <a:ext uri="{FF2B5EF4-FFF2-40B4-BE49-F238E27FC236}">
                    <a16:creationId xmlns:a16="http://schemas.microsoft.com/office/drawing/2014/main" id="{E009166B-F55B-3D3E-3C48-FC32435D1DDC}"/>
                  </a:ext>
                </a:extLst>
              </p14:cNvPr>
              <p14:cNvContentPartPr/>
              <p14:nvPr/>
            </p14:nvContentPartPr>
            <p14:xfrm>
              <a:off x="5545560" y="5738720"/>
              <a:ext cx="1228320" cy="1006920"/>
            </p14:xfrm>
          </p:contentPart>
        </mc:Choice>
        <mc:Fallback xmlns="">
          <p:pic>
            <p:nvPicPr>
              <p:cNvPr id="14" name="Ink 13">
                <a:extLst>
                  <a:ext uri="{FF2B5EF4-FFF2-40B4-BE49-F238E27FC236}">
                    <a16:creationId xmlns:a16="http://schemas.microsoft.com/office/drawing/2014/main" id="{E009166B-F55B-3D3E-3C48-FC32435D1DDC}"/>
                  </a:ext>
                </a:extLst>
              </p:cNvPr>
              <p:cNvPicPr/>
              <p:nvPr/>
            </p:nvPicPr>
            <p:blipFill>
              <a:blip r:embed="rId12"/>
              <a:stretch>
                <a:fillRect/>
              </a:stretch>
            </p:blipFill>
            <p:spPr>
              <a:xfrm>
                <a:off x="5539440" y="5732600"/>
                <a:ext cx="1240560" cy="1019160"/>
              </a:xfrm>
              <a:prstGeom prst="rect">
                <a:avLst/>
              </a:prstGeom>
            </p:spPr>
          </p:pic>
        </mc:Fallback>
      </mc:AlternateContent>
    </p:spTree>
    <p:extLst>
      <p:ext uri="{BB962C8B-B14F-4D97-AF65-F5344CB8AC3E}">
        <p14:creationId xmlns:p14="http://schemas.microsoft.com/office/powerpoint/2010/main" val="26237363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5284B5E-CE09-E1D4-D0D7-B2376CF03397}"/>
              </a:ext>
            </a:extLst>
          </p:cNvPr>
          <p:cNvSpPr>
            <a:spLocks noGrp="1"/>
          </p:cNvSpPr>
          <p:nvPr>
            <p:ph sz="half" idx="1"/>
          </p:nvPr>
        </p:nvSpPr>
        <p:spPr>
          <a:xfrm>
            <a:off x="0" y="1178560"/>
            <a:ext cx="12070080" cy="5506719"/>
          </a:xfrm>
        </p:spPr>
        <p:txBody>
          <a:bodyPr>
            <a:normAutofit/>
          </a:bodyPr>
          <a:lstStyle/>
          <a:p>
            <a:pPr algn="l"/>
            <a:r>
              <a:rPr lang="en-US" sz="1800" b="0" i="0" u="none" strike="noStrike" baseline="0" dirty="0">
                <a:solidFill>
                  <a:schemeClr val="bg1"/>
                </a:solidFill>
                <a:latin typeface="LiberationSerif"/>
              </a:rPr>
              <a:t>In most tissues, </a:t>
            </a:r>
            <a:r>
              <a:rPr lang="en-US" sz="1800" b="1" i="0" u="none" strike="noStrike" baseline="0" dirty="0">
                <a:solidFill>
                  <a:schemeClr val="bg1"/>
                </a:solidFill>
                <a:latin typeface="LiberationSerif-Bold"/>
              </a:rPr>
              <a:t>respiratory control </a:t>
            </a:r>
            <a:r>
              <a:rPr lang="en-US" sz="1800" b="0" i="0" u="none" strike="noStrike" baseline="0" dirty="0">
                <a:solidFill>
                  <a:schemeClr val="bg1"/>
                </a:solidFill>
                <a:latin typeface="LiberationSerif"/>
              </a:rPr>
              <a:t>via the </a:t>
            </a:r>
            <a:r>
              <a:rPr lang="en-US" sz="1800" b="1" i="0" u="none" strike="noStrike" baseline="0" dirty="0">
                <a:solidFill>
                  <a:schemeClr val="bg1"/>
                </a:solidFill>
                <a:latin typeface="LiberationSerif"/>
              </a:rPr>
              <a:t>respiratory chain and oxidative phosphorylation </a:t>
            </a:r>
            <a:r>
              <a:rPr lang="en-US" sz="1800" b="0" i="0" u="none" strike="noStrike" baseline="0" dirty="0">
                <a:solidFill>
                  <a:schemeClr val="bg1"/>
                </a:solidFill>
                <a:latin typeface="LiberationSerif"/>
              </a:rPr>
              <a:t>regulates citric acid cycle activity. Thus, activity is dependent on the supply of NAD+, on the availability of ADP and hence, ultimately on the utilization of ATP in chemical and physical work. </a:t>
            </a:r>
          </a:p>
          <a:p>
            <a:pPr marL="137160" indent="0" algn="l">
              <a:buNone/>
            </a:pPr>
            <a:endParaRPr lang="en-US" sz="1800" dirty="0">
              <a:solidFill>
                <a:schemeClr val="bg1"/>
              </a:solidFill>
              <a:latin typeface="LiberationSerif"/>
            </a:endParaRPr>
          </a:p>
          <a:p>
            <a:pPr algn="l"/>
            <a:r>
              <a:rPr lang="en-US" sz="1800" b="0" i="0" u="none" strike="noStrike" baseline="0" dirty="0">
                <a:solidFill>
                  <a:schemeClr val="bg1"/>
                </a:solidFill>
                <a:latin typeface="LiberationSerif"/>
              </a:rPr>
              <a:t>The main sites for regulation are reactions catalyzed by </a:t>
            </a:r>
            <a:r>
              <a:rPr lang="en-US" sz="1800" b="1" i="0" u="none" strike="noStrike" baseline="0" dirty="0">
                <a:solidFill>
                  <a:schemeClr val="bg1"/>
                </a:solidFill>
                <a:latin typeface="LiberationSerif"/>
              </a:rPr>
              <a:t>citrate synthase, isocitrate dehydrogenase, and </a:t>
            </a:r>
            <a:r>
              <a:rPr lang="el-GR" sz="1800" b="1" i="0" u="none" strike="noStrike" baseline="0" dirty="0">
                <a:solidFill>
                  <a:schemeClr val="bg1"/>
                </a:solidFill>
                <a:latin typeface="LiberationSerif"/>
              </a:rPr>
              <a:t>α-</a:t>
            </a:r>
            <a:r>
              <a:rPr lang="en-US" sz="1800" b="1" i="0" u="none" strike="noStrike" baseline="0" dirty="0">
                <a:solidFill>
                  <a:schemeClr val="bg1"/>
                </a:solidFill>
                <a:latin typeface="LiberationSerif"/>
              </a:rPr>
              <a:t> ketoglutarate dehydrogenase.</a:t>
            </a:r>
            <a:r>
              <a:rPr lang="en-US" sz="1800" b="0" i="0" u="none" strike="noStrike" baseline="0" dirty="0">
                <a:solidFill>
                  <a:schemeClr val="bg1"/>
                </a:solidFill>
                <a:latin typeface="LiberationSerif"/>
              </a:rPr>
              <a:t> </a:t>
            </a:r>
          </a:p>
          <a:p>
            <a:pPr algn="l"/>
            <a:endParaRPr lang="en-US" sz="1800" b="0" i="0" u="none" strike="noStrike" baseline="0" dirty="0">
              <a:solidFill>
                <a:schemeClr val="bg1"/>
              </a:solidFill>
              <a:latin typeface="LiberationSerif"/>
            </a:endParaRPr>
          </a:p>
          <a:p>
            <a:pPr algn="l"/>
            <a:r>
              <a:rPr lang="en-US" sz="1800" b="0" i="0" u="none" strike="noStrike" baseline="0" dirty="0">
                <a:solidFill>
                  <a:schemeClr val="bg1"/>
                </a:solidFill>
                <a:latin typeface="LiberationSerif"/>
              </a:rPr>
              <a:t>Several enzymes are responsive to the energy status as shown by the [ATP]/[ADP] and [NADH]/[NAD+] ratios. Thus, there is </a:t>
            </a:r>
            <a:r>
              <a:rPr lang="en-US" sz="1800" b="1" i="0" u="sng" strike="noStrike" baseline="0" dirty="0">
                <a:solidFill>
                  <a:schemeClr val="bg1"/>
                </a:solidFill>
                <a:latin typeface="LiberationSerif"/>
              </a:rPr>
              <a:t>allosteric inhibition </a:t>
            </a:r>
            <a:r>
              <a:rPr lang="en-US" sz="1800" b="1" i="0" u="none" strike="noStrike" baseline="0" dirty="0">
                <a:solidFill>
                  <a:schemeClr val="bg1"/>
                </a:solidFill>
                <a:latin typeface="LiberationSerif"/>
              </a:rPr>
              <a:t>of citrate synthase </a:t>
            </a:r>
            <a:r>
              <a:rPr lang="en-US" sz="1800" b="0" i="0" u="none" strike="noStrike" baseline="0" dirty="0">
                <a:solidFill>
                  <a:schemeClr val="bg1"/>
                </a:solidFill>
                <a:latin typeface="LiberationSerif"/>
              </a:rPr>
              <a:t>by ATP and long-chain fatty acyl- CoA. </a:t>
            </a:r>
          </a:p>
          <a:p>
            <a:pPr algn="l"/>
            <a:r>
              <a:rPr lang="en-US" sz="1800" b="0" i="0" u="none" strike="noStrike" baseline="0" dirty="0">
                <a:solidFill>
                  <a:schemeClr val="bg1"/>
                </a:solidFill>
                <a:latin typeface="LiberationSerif"/>
              </a:rPr>
              <a:t>Allosteric activation of mitochondrial NAD-dependent isocitrate dehydrogenase by ADP is counteracted by ATP and NADH. The </a:t>
            </a:r>
            <a:r>
              <a:rPr lang="en-US" sz="1800" b="1" i="0" u="none" strike="noStrike" baseline="0" dirty="0">
                <a:solidFill>
                  <a:schemeClr val="bg1"/>
                </a:solidFill>
                <a:latin typeface="LiberationSerif"/>
              </a:rPr>
              <a:t>α- ketoglutarate dehydrogenase complex is regulated in the same way as is pyruvate dehydrogenase (</a:t>
            </a:r>
            <a:r>
              <a:rPr lang="en-US" sz="1800" b="1" i="0" u="none" strike="noStrike" baseline="0" dirty="0" err="1">
                <a:solidFill>
                  <a:schemeClr val="bg1"/>
                </a:solidFill>
                <a:latin typeface="LiberationSerif"/>
              </a:rPr>
              <a:t>exept</a:t>
            </a:r>
            <a:r>
              <a:rPr lang="en-US" sz="1800" b="1" i="0" u="none" strike="noStrike" baseline="0" dirty="0">
                <a:solidFill>
                  <a:schemeClr val="bg1"/>
                </a:solidFill>
                <a:latin typeface="LiberationSerif"/>
              </a:rPr>
              <a:t> covalent modifications)</a:t>
            </a:r>
            <a:r>
              <a:rPr lang="en-US" sz="1800" b="0" i="0" u="none" strike="noStrike" baseline="0" dirty="0">
                <a:solidFill>
                  <a:schemeClr val="bg1"/>
                </a:solidFill>
                <a:latin typeface="LiberationSerif"/>
              </a:rPr>
              <a:t>.</a:t>
            </a:r>
          </a:p>
          <a:p>
            <a:pPr algn="l"/>
            <a:endParaRPr lang="en-US" sz="1800" b="0" i="0" u="none" strike="noStrike" baseline="0" dirty="0">
              <a:solidFill>
                <a:schemeClr val="bg1"/>
              </a:solidFill>
              <a:latin typeface="LiberationSerif"/>
            </a:endParaRPr>
          </a:p>
          <a:p>
            <a:pPr algn="l"/>
            <a:r>
              <a:rPr lang="en-US" sz="1800" b="0" i="0" u="none" strike="noStrike" baseline="0" dirty="0">
                <a:solidFill>
                  <a:schemeClr val="bg1"/>
                </a:solidFill>
                <a:latin typeface="LiberationSerif"/>
              </a:rPr>
              <a:t> Succinate dehydrogenase is inhibited by oxaloacetate, and the availability of oxaloacetate is controlled by malate dehydrogenase and depends on the [NADH]/[NAD+] ratio</a:t>
            </a:r>
          </a:p>
          <a:p>
            <a:pPr algn="l"/>
            <a:r>
              <a:rPr lang="en-US" sz="1800" b="1" i="0" u="none" strike="noStrike" baseline="0" dirty="0">
                <a:solidFill>
                  <a:schemeClr val="bg1"/>
                </a:solidFill>
                <a:latin typeface="LiberationSerif-Bold"/>
              </a:rPr>
              <a:t>Hyperammonemia</a:t>
            </a:r>
            <a:r>
              <a:rPr lang="en-US" sz="1800" b="0" i="0" u="none" strike="noStrike" baseline="0" dirty="0">
                <a:solidFill>
                  <a:schemeClr val="bg1"/>
                </a:solidFill>
                <a:latin typeface="LiberationSerif"/>
              </a:rPr>
              <a:t>, </a:t>
            </a:r>
            <a:r>
              <a:rPr lang="en-US" sz="1800" dirty="0">
                <a:solidFill>
                  <a:schemeClr val="bg1"/>
                </a:solidFill>
                <a:latin typeface="LiberationSerif"/>
              </a:rPr>
              <a:t>occurs in </a:t>
            </a:r>
            <a:r>
              <a:rPr lang="en-US" sz="1800" b="0" i="0" u="none" strike="noStrike" baseline="0" dirty="0">
                <a:solidFill>
                  <a:schemeClr val="bg1"/>
                </a:solidFill>
                <a:latin typeface="LiberationSerif"/>
              </a:rPr>
              <a:t>advanced liver disease and a number of (rare) genetic diseases of amino acid metabolism.</a:t>
            </a:r>
          </a:p>
          <a:p>
            <a:pPr algn="l"/>
            <a:r>
              <a:rPr lang="en-US" sz="1800" b="0" i="0" u="none" strike="noStrike" baseline="0" dirty="0">
                <a:solidFill>
                  <a:schemeClr val="bg1"/>
                </a:solidFill>
                <a:latin typeface="LiberationSerif"/>
              </a:rPr>
              <a:t>ammonia inhibits </a:t>
            </a:r>
            <a:r>
              <a:rPr lang="el-GR" sz="1800" b="0" i="0" u="none" strike="noStrike" baseline="0" dirty="0">
                <a:solidFill>
                  <a:schemeClr val="bg1"/>
                </a:solidFill>
                <a:latin typeface="LiberationSerif"/>
              </a:rPr>
              <a:t>α-</a:t>
            </a:r>
            <a:r>
              <a:rPr lang="en-US" sz="1800" b="0" i="0" u="none" strike="noStrike" baseline="0" dirty="0">
                <a:solidFill>
                  <a:schemeClr val="bg1"/>
                </a:solidFill>
                <a:latin typeface="LiberationSerif"/>
              </a:rPr>
              <a:t>ketoglutarate dehydrogenase, and possibly also pyruvate dehydrogenase.</a:t>
            </a:r>
            <a:endParaRPr lang="en-US" dirty="0">
              <a:solidFill>
                <a:schemeClr val="bg1"/>
              </a:solidFill>
            </a:endParaRPr>
          </a:p>
        </p:txBody>
      </p:sp>
      <p:sp>
        <p:nvSpPr>
          <p:cNvPr id="4" name="Title 3">
            <a:extLst>
              <a:ext uri="{FF2B5EF4-FFF2-40B4-BE49-F238E27FC236}">
                <a16:creationId xmlns:a16="http://schemas.microsoft.com/office/drawing/2014/main" id="{025C1239-AA62-B5C9-9630-0A023A583B51}"/>
              </a:ext>
            </a:extLst>
          </p:cNvPr>
          <p:cNvSpPr>
            <a:spLocks noGrp="1"/>
          </p:cNvSpPr>
          <p:nvPr>
            <p:ph type="title"/>
          </p:nvPr>
        </p:nvSpPr>
        <p:spPr>
          <a:xfrm>
            <a:off x="609600" y="81598"/>
            <a:ext cx="10972800" cy="1096962"/>
          </a:xfrm>
        </p:spPr>
        <p:txBody>
          <a:bodyPr>
            <a:normAutofit/>
          </a:bodyPr>
          <a:lstStyle/>
          <a:p>
            <a:r>
              <a:rPr lang="en-US" sz="3200" b="1" i="0" u="none" strike="noStrike" baseline="0" dirty="0">
                <a:solidFill>
                  <a:schemeClr val="bg1"/>
                </a:solidFill>
                <a:effectLst/>
                <a:latin typeface="LiberationSerif-Bold"/>
              </a:rPr>
              <a:t>Regulation of the Citric Acid Cycle Depends Primarily on a Supply of Oxidized Cofactors</a:t>
            </a:r>
            <a:endParaRPr lang="en-US" sz="3200" dirty="0">
              <a:solidFill>
                <a:schemeClr val="bg1"/>
              </a:solidFill>
              <a:effectLst/>
            </a:endParaRPr>
          </a:p>
        </p:txBody>
      </p:sp>
    </p:spTree>
    <p:extLst>
      <p:ext uri="{BB962C8B-B14F-4D97-AF65-F5344CB8AC3E}">
        <p14:creationId xmlns:p14="http://schemas.microsoft.com/office/powerpoint/2010/main" val="38200263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BAA127F-53AE-1E9A-9ED1-B61DD81BF88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Tree>
    <p:extLst>
      <p:ext uri="{BB962C8B-B14F-4D97-AF65-F5344CB8AC3E}">
        <p14:creationId xmlns:p14="http://schemas.microsoft.com/office/powerpoint/2010/main" val="4906640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DA452B6-59FD-BF46-D6C7-CDEB74C373AB}"/>
              </a:ext>
            </a:extLst>
          </p:cNvPr>
          <p:cNvSpPr>
            <a:spLocks noGrp="1"/>
          </p:cNvSpPr>
          <p:nvPr>
            <p:ph sz="half" idx="1"/>
          </p:nvPr>
        </p:nvSpPr>
        <p:spPr>
          <a:xfrm>
            <a:off x="81280" y="1041718"/>
            <a:ext cx="6313048" cy="5856605"/>
          </a:xfrm>
        </p:spPr>
        <p:txBody>
          <a:bodyPr>
            <a:noAutofit/>
          </a:bodyPr>
          <a:lstStyle/>
          <a:p>
            <a:pPr algn="l"/>
            <a:r>
              <a:rPr lang="en-US" sz="2000" b="1" i="0" u="none" strike="noStrike" baseline="0" dirty="0">
                <a:solidFill>
                  <a:schemeClr val="bg1"/>
                </a:solidFill>
                <a:latin typeface="LiberationSerif-Bold"/>
              </a:rPr>
              <a:t>mitochondria</a:t>
            </a:r>
            <a:r>
              <a:rPr lang="en-US" sz="2000" b="0" i="0" u="none" strike="noStrike" baseline="0" dirty="0">
                <a:solidFill>
                  <a:schemeClr val="bg1"/>
                </a:solidFill>
                <a:latin typeface="LiberationSerif"/>
              </a:rPr>
              <a:t> is “powerhouses” of the cell. </a:t>
            </a:r>
          </a:p>
          <a:p>
            <a:pPr algn="l"/>
            <a:r>
              <a:rPr lang="en-US" sz="2000" b="0" i="0" u="none" strike="noStrike" baseline="0" dirty="0">
                <a:solidFill>
                  <a:schemeClr val="bg1"/>
                </a:solidFill>
                <a:latin typeface="LiberationSerif"/>
              </a:rPr>
              <a:t>Respiration is coupled to the generation of ATP</a:t>
            </a:r>
          </a:p>
          <a:p>
            <a:pPr algn="l"/>
            <a:r>
              <a:rPr lang="en-US" sz="2000" dirty="0">
                <a:solidFill>
                  <a:schemeClr val="bg1"/>
                </a:solidFill>
              </a:rPr>
              <a:t>The mitochondrial matrix is enclosed by a double membrane. </a:t>
            </a:r>
          </a:p>
          <a:p>
            <a:pPr algn="l"/>
            <a:r>
              <a:rPr lang="en-US" sz="2000" dirty="0">
                <a:solidFill>
                  <a:schemeClr val="bg1"/>
                </a:solidFill>
              </a:rPr>
              <a:t>The outer membrane is permeable to most metabolites and the inner membrane is selectively permeable.</a:t>
            </a:r>
          </a:p>
          <a:p>
            <a:pPr algn="l"/>
            <a:r>
              <a:rPr lang="en-US" sz="2000" dirty="0">
                <a:solidFill>
                  <a:schemeClr val="bg1"/>
                </a:solidFill>
              </a:rPr>
              <a:t>The </a:t>
            </a:r>
            <a:r>
              <a:rPr lang="en-US" sz="2000" b="1" dirty="0">
                <a:solidFill>
                  <a:schemeClr val="bg1"/>
                </a:solidFill>
              </a:rPr>
              <a:t>outer membrane </a:t>
            </a:r>
            <a:r>
              <a:rPr lang="en-US" sz="2000" dirty="0">
                <a:solidFill>
                  <a:schemeClr val="bg1"/>
                </a:solidFill>
              </a:rPr>
              <a:t>is characterized by the presence of acyl-CoA synthetase and glycerol phosphate acyltransferase. </a:t>
            </a:r>
          </a:p>
          <a:p>
            <a:pPr algn="l"/>
            <a:r>
              <a:rPr lang="en-US" sz="2000" dirty="0">
                <a:solidFill>
                  <a:schemeClr val="bg1"/>
                </a:solidFill>
              </a:rPr>
              <a:t>Other enzymes, including adenylyl kinase and creatine kinase are found in the </a:t>
            </a:r>
            <a:r>
              <a:rPr lang="en-US" sz="2000" b="1" dirty="0">
                <a:solidFill>
                  <a:schemeClr val="bg1"/>
                </a:solidFill>
              </a:rPr>
              <a:t>intermembrane space. </a:t>
            </a:r>
          </a:p>
          <a:p>
            <a:pPr algn="l"/>
            <a:r>
              <a:rPr lang="en-US" sz="2000" dirty="0">
                <a:solidFill>
                  <a:schemeClr val="bg1"/>
                </a:solidFill>
              </a:rPr>
              <a:t>The phospholipid cardiolipin is concentrated in the </a:t>
            </a:r>
            <a:r>
              <a:rPr lang="en-US" sz="2000" b="1" dirty="0">
                <a:solidFill>
                  <a:schemeClr val="bg1"/>
                </a:solidFill>
              </a:rPr>
              <a:t>inner membrane </a:t>
            </a:r>
            <a:r>
              <a:rPr lang="en-US" sz="2000" dirty="0">
                <a:solidFill>
                  <a:schemeClr val="bg1"/>
                </a:solidFill>
              </a:rPr>
              <a:t>together with the enzymes of the respiratory chain, ATP synthase, and various membrane transporters.</a:t>
            </a:r>
          </a:p>
        </p:txBody>
      </p:sp>
      <p:sp>
        <p:nvSpPr>
          <p:cNvPr id="4" name="Title 3">
            <a:extLst>
              <a:ext uri="{FF2B5EF4-FFF2-40B4-BE49-F238E27FC236}">
                <a16:creationId xmlns:a16="http://schemas.microsoft.com/office/drawing/2014/main" id="{C48D1B71-CC81-D6A3-6360-A9E3A99A0AAF}"/>
              </a:ext>
            </a:extLst>
          </p:cNvPr>
          <p:cNvSpPr>
            <a:spLocks noGrp="1"/>
          </p:cNvSpPr>
          <p:nvPr>
            <p:ph type="title"/>
          </p:nvPr>
        </p:nvSpPr>
        <p:spPr>
          <a:xfrm>
            <a:off x="609600" y="-101282"/>
            <a:ext cx="10972800" cy="1143000"/>
          </a:xfrm>
        </p:spPr>
        <p:txBody>
          <a:bodyPr>
            <a:noAutofit/>
          </a:bodyPr>
          <a:lstStyle/>
          <a:p>
            <a:r>
              <a:rPr lang="en-US" sz="3600" b="1" i="0" u="none" strike="noStrike" baseline="0" dirty="0">
                <a:solidFill>
                  <a:schemeClr val="bg1"/>
                </a:solidFill>
                <a:effectLst/>
                <a:latin typeface="LiberationSerif-Bold"/>
              </a:rPr>
              <a:t>The Respiratory Chain &amp; Oxidative Phosphorylation HARPER</a:t>
            </a:r>
            <a:endParaRPr lang="en-US" sz="3600" dirty="0">
              <a:solidFill>
                <a:schemeClr val="bg1"/>
              </a:solidFill>
              <a:effectLst/>
            </a:endParaRPr>
          </a:p>
        </p:txBody>
      </p:sp>
      <p:pic>
        <p:nvPicPr>
          <p:cNvPr id="6" name="Picture 5">
            <a:extLst>
              <a:ext uri="{FF2B5EF4-FFF2-40B4-BE49-F238E27FC236}">
                <a16:creationId xmlns:a16="http://schemas.microsoft.com/office/drawing/2014/main" id="{9EEAEE88-C37F-7D64-2BC9-20E5F0A6AC88}"/>
              </a:ext>
            </a:extLst>
          </p:cNvPr>
          <p:cNvPicPr>
            <a:picLocks noChangeAspect="1"/>
          </p:cNvPicPr>
          <p:nvPr/>
        </p:nvPicPr>
        <p:blipFill>
          <a:blip r:embed="rId2"/>
          <a:stretch>
            <a:fillRect/>
          </a:stretch>
        </p:blipFill>
        <p:spPr>
          <a:xfrm>
            <a:off x="6394328" y="1417639"/>
            <a:ext cx="5635112" cy="5298122"/>
          </a:xfrm>
          <a:prstGeom prst="rect">
            <a:avLst/>
          </a:prstGeom>
        </p:spPr>
      </p:pic>
    </p:spTree>
    <p:extLst>
      <p:ext uri="{BB962C8B-B14F-4D97-AF65-F5344CB8AC3E}">
        <p14:creationId xmlns:p14="http://schemas.microsoft.com/office/powerpoint/2010/main" val="5415201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B890065-7FA0-707E-1DFF-EACF10188E55}"/>
              </a:ext>
            </a:extLst>
          </p:cNvPr>
          <p:cNvSpPr>
            <a:spLocks noGrp="1"/>
          </p:cNvSpPr>
          <p:nvPr>
            <p:ph sz="half" idx="1"/>
          </p:nvPr>
        </p:nvSpPr>
        <p:spPr>
          <a:xfrm>
            <a:off x="0" y="1"/>
            <a:ext cx="5994400" cy="6858000"/>
          </a:xfrm>
        </p:spPr>
        <p:txBody>
          <a:bodyPr>
            <a:normAutofit/>
          </a:bodyPr>
          <a:lstStyle/>
          <a:p>
            <a:pPr marL="137160" indent="0" algn="l">
              <a:buNone/>
            </a:pPr>
            <a:r>
              <a:rPr lang="en-US" sz="2400" b="0" i="0" u="none" strike="noStrike" baseline="0" dirty="0">
                <a:solidFill>
                  <a:srgbClr val="000000"/>
                </a:solidFill>
                <a:latin typeface="LiberationSerif"/>
              </a:rPr>
              <a:t>-Most of the energy liberated during the oxidation of carbohydrate, fatty acids, and amino acids is made available within mitochondria as reducing equivalents (—H or electrons).</a:t>
            </a:r>
          </a:p>
          <a:p>
            <a:pPr algn="l">
              <a:buFontTx/>
              <a:buChar char="-"/>
            </a:pPr>
            <a:endParaRPr lang="en-US" sz="2400" b="0" i="0" u="none" strike="noStrike" baseline="0" dirty="0">
              <a:solidFill>
                <a:srgbClr val="000000"/>
              </a:solidFill>
              <a:latin typeface="LiberationSerif"/>
            </a:endParaRPr>
          </a:p>
          <a:p>
            <a:pPr marL="137160" indent="0" algn="l">
              <a:buNone/>
            </a:pPr>
            <a:r>
              <a:rPr lang="en-US" sz="2400" b="0" i="0" u="none" strike="noStrike" baseline="0" dirty="0">
                <a:solidFill>
                  <a:srgbClr val="000000"/>
                </a:solidFill>
                <a:latin typeface="LiberationSerif"/>
              </a:rPr>
              <a:t>- The enzymes of the Krebs cycle, β-oxidation, </a:t>
            </a:r>
            <a:r>
              <a:rPr lang="en-US" sz="2400" b="1" i="0" u="none" strike="noStrike" baseline="0" dirty="0">
                <a:solidFill>
                  <a:srgbClr val="000000"/>
                </a:solidFill>
                <a:latin typeface="LiberationSerif-Bold"/>
              </a:rPr>
              <a:t>the respiratory chain complexes</a:t>
            </a:r>
            <a:r>
              <a:rPr lang="en-US" sz="2400" b="0" i="0" u="none" strike="noStrike" baseline="0" dirty="0">
                <a:solidFill>
                  <a:srgbClr val="000000"/>
                </a:solidFill>
                <a:latin typeface="LiberationSerif"/>
              </a:rPr>
              <a:t> and </a:t>
            </a:r>
            <a:r>
              <a:rPr lang="en-US" sz="2400" b="1" i="0" u="none" strike="noStrike" baseline="0" dirty="0">
                <a:solidFill>
                  <a:srgbClr val="000000"/>
                </a:solidFill>
                <a:latin typeface="LiberationSerif-Bold"/>
              </a:rPr>
              <a:t>oxidative phosphorylation </a:t>
            </a:r>
            <a:r>
              <a:rPr lang="en-US" sz="2400" b="0" i="0" u="none" strike="noStrike" baseline="0" dirty="0">
                <a:solidFill>
                  <a:srgbClr val="000000"/>
                </a:solidFill>
                <a:latin typeface="LiberationSerif"/>
              </a:rPr>
              <a:t>are all found in mitochondria. </a:t>
            </a:r>
          </a:p>
          <a:p>
            <a:pPr algn="l"/>
            <a:endParaRPr lang="en-US" sz="2400" b="0" i="0" u="none" strike="noStrike" baseline="0" dirty="0">
              <a:solidFill>
                <a:srgbClr val="000000"/>
              </a:solidFill>
              <a:latin typeface="LiberationSerif"/>
            </a:endParaRPr>
          </a:p>
          <a:p>
            <a:pPr marL="137160" indent="0" algn="l">
              <a:buNone/>
            </a:pPr>
            <a:r>
              <a:rPr lang="en-US" sz="2400" b="0" i="0" u="none" strike="noStrike" baseline="0" dirty="0">
                <a:solidFill>
                  <a:srgbClr val="000000"/>
                </a:solidFill>
                <a:latin typeface="LiberationSerif"/>
              </a:rPr>
              <a:t>- The </a:t>
            </a:r>
            <a:r>
              <a:rPr lang="en-US" sz="2400" b="1" i="0" u="none" strike="noStrike" baseline="0" dirty="0">
                <a:solidFill>
                  <a:srgbClr val="000000"/>
                </a:solidFill>
                <a:latin typeface="LiberationSerif"/>
              </a:rPr>
              <a:t>respiratory chain </a:t>
            </a:r>
            <a:r>
              <a:rPr lang="en-US" sz="2400" b="0" i="0" u="none" strike="noStrike" baseline="0" dirty="0">
                <a:solidFill>
                  <a:srgbClr val="000000"/>
                </a:solidFill>
                <a:latin typeface="LiberationSerif"/>
              </a:rPr>
              <a:t>collects and transports reducing equivalents, directing them to oxygen to form water, and </a:t>
            </a:r>
            <a:r>
              <a:rPr lang="en-US" sz="2400" b="1" i="0" u="none" strike="noStrike" baseline="0" dirty="0">
                <a:solidFill>
                  <a:srgbClr val="000000"/>
                </a:solidFill>
                <a:latin typeface="LiberationSerif"/>
              </a:rPr>
              <a:t>oxidative phosphorylation </a:t>
            </a:r>
            <a:r>
              <a:rPr lang="en-US" sz="2400" b="0" i="0" u="none" strike="noStrike" baseline="0" dirty="0">
                <a:solidFill>
                  <a:srgbClr val="000000"/>
                </a:solidFill>
                <a:latin typeface="LiberationSerif"/>
              </a:rPr>
              <a:t>is the process by which the liberated free energy is trapped as </a:t>
            </a:r>
            <a:r>
              <a:rPr lang="en-US" sz="2400" b="1" i="0" u="none" strike="noStrike" baseline="0" dirty="0">
                <a:solidFill>
                  <a:srgbClr val="000000"/>
                </a:solidFill>
                <a:latin typeface="LiberationSerif-Bold"/>
              </a:rPr>
              <a:t>high-energy phosphate</a:t>
            </a:r>
            <a:r>
              <a:rPr lang="en-US" sz="2400" b="0" i="0" u="none" strike="noStrike" baseline="0" dirty="0">
                <a:solidFill>
                  <a:srgbClr val="000000"/>
                </a:solidFill>
                <a:latin typeface="LiberationSerif"/>
              </a:rPr>
              <a:t>.</a:t>
            </a:r>
            <a:endParaRPr lang="en-US" sz="2400" dirty="0"/>
          </a:p>
        </p:txBody>
      </p:sp>
      <p:pic>
        <p:nvPicPr>
          <p:cNvPr id="6" name="Picture 5">
            <a:extLst>
              <a:ext uri="{FF2B5EF4-FFF2-40B4-BE49-F238E27FC236}">
                <a16:creationId xmlns:a16="http://schemas.microsoft.com/office/drawing/2014/main" id="{9DA97B91-9423-BC86-A73D-3936FA8CE6EC}"/>
              </a:ext>
            </a:extLst>
          </p:cNvPr>
          <p:cNvPicPr>
            <a:picLocks noChangeAspect="1"/>
          </p:cNvPicPr>
          <p:nvPr/>
        </p:nvPicPr>
        <p:blipFill>
          <a:blip r:embed="rId2">
            <a:lum contrast="-20000"/>
          </a:blip>
          <a:stretch>
            <a:fillRect/>
          </a:stretch>
        </p:blipFill>
        <p:spPr>
          <a:xfrm>
            <a:off x="5874370" y="2263850"/>
            <a:ext cx="6293900" cy="2663750"/>
          </a:xfrm>
          <a:prstGeom prst="rect">
            <a:avLst/>
          </a:prstGeom>
        </p:spPr>
      </p:pic>
    </p:spTree>
    <p:extLst>
      <p:ext uri="{BB962C8B-B14F-4D97-AF65-F5344CB8AC3E}">
        <p14:creationId xmlns:p14="http://schemas.microsoft.com/office/powerpoint/2010/main" val="4538669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AF35AFA-8C4A-5610-06AF-4AE5EE21CF23}"/>
              </a:ext>
            </a:extLst>
          </p:cNvPr>
          <p:cNvSpPr>
            <a:spLocks noGrp="1"/>
          </p:cNvSpPr>
          <p:nvPr>
            <p:ph sz="half" idx="1"/>
          </p:nvPr>
        </p:nvSpPr>
        <p:spPr>
          <a:xfrm>
            <a:off x="0" y="71120"/>
            <a:ext cx="4612640" cy="6786879"/>
          </a:xfrm>
        </p:spPr>
        <p:txBody>
          <a:bodyPr>
            <a:noAutofit/>
          </a:bodyPr>
          <a:lstStyle/>
          <a:p>
            <a:pPr marL="137160" indent="0" algn="l">
              <a:buNone/>
            </a:pPr>
            <a:r>
              <a:rPr lang="en-US" sz="2200" b="0" i="0" u="none" strike="noStrike" baseline="0" dirty="0">
                <a:solidFill>
                  <a:srgbClr val="000000"/>
                </a:solidFill>
                <a:latin typeface="LiberationSerif"/>
              </a:rPr>
              <a:t>- Electrons flow through the respiratory chain from NAD+/NADH to O2/2H2O, passing through three large complexes: </a:t>
            </a:r>
          </a:p>
          <a:p>
            <a:pPr marL="137160" indent="0" algn="l">
              <a:buNone/>
            </a:pPr>
            <a:endParaRPr lang="en-US" sz="2200" b="0" i="0" u="none" strike="noStrike" baseline="0" dirty="0">
              <a:solidFill>
                <a:srgbClr val="000000"/>
              </a:solidFill>
              <a:latin typeface="LiberationSerif"/>
            </a:endParaRPr>
          </a:p>
          <a:p>
            <a:pPr marL="480060" indent="-342900" algn="l">
              <a:buAutoNum type="arabicPeriod"/>
            </a:pPr>
            <a:r>
              <a:rPr lang="en-US" sz="2200" b="1" i="0" u="none" strike="noStrike" baseline="0" dirty="0">
                <a:solidFill>
                  <a:srgbClr val="000000"/>
                </a:solidFill>
                <a:latin typeface="LiberationSerif-Bold"/>
              </a:rPr>
              <a:t>NADH-Q oxidoreductase (Complex I)</a:t>
            </a:r>
            <a:r>
              <a:rPr lang="en-US" sz="2200" b="0" i="0" u="none" strike="noStrike" baseline="0" dirty="0">
                <a:solidFill>
                  <a:srgbClr val="000000"/>
                </a:solidFill>
                <a:latin typeface="LiberationSerif"/>
              </a:rPr>
              <a:t>,</a:t>
            </a:r>
          </a:p>
          <a:p>
            <a:pPr marL="480060" indent="-342900" algn="l">
              <a:buAutoNum type="arabicPeriod"/>
            </a:pPr>
            <a:r>
              <a:rPr lang="en-US" sz="2200" b="1" i="0" u="none" strike="noStrike" baseline="0" dirty="0">
                <a:solidFill>
                  <a:srgbClr val="000000"/>
                </a:solidFill>
                <a:latin typeface="LiberationSerif-Bold"/>
              </a:rPr>
              <a:t>succinate-Q reductase (Complex II)</a:t>
            </a:r>
            <a:r>
              <a:rPr lang="en-US" sz="2200" b="0" i="0" u="none" strike="noStrike" baseline="0" dirty="0">
                <a:solidFill>
                  <a:srgbClr val="000000"/>
                </a:solidFill>
                <a:latin typeface="LiberationSerif"/>
              </a:rPr>
              <a:t>, </a:t>
            </a:r>
          </a:p>
          <a:p>
            <a:pPr marL="480060" indent="-342900" algn="l">
              <a:buAutoNum type="arabicPeriod"/>
            </a:pPr>
            <a:r>
              <a:rPr lang="en-US" sz="2200" b="1" i="0" u="none" strike="noStrike" baseline="0" dirty="0">
                <a:solidFill>
                  <a:srgbClr val="000000"/>
                </a:solidFill>
                <a:latin typeface="LiberationSerif-Bold"/>
              </a:rPr>
              <a:t>Q-cytochrome </a:t>
            </a:r>
            <a:r>
              <a:rPr lang="en-US" sz="2200" b="1" i="1" u="none" strike="noStrike" baseline="0" dirty="0">
                <a:solidFill>
                  <a:srgbClr val="000000"/>
                </a:solidFill>
                <a:latin typeface="LiberationSerif-BoldItalic"/>
              </a:rPr>
              <a:t>c </a:t>
            </a:r>
            <a:r>
              <a:rPr lang="en-US" sz="2200" b="1" i="0" u="none" strike="noStrike" baseline="0" dirty="0">
                <a:solidFill>
                  <a:srgbClr val="000000"/>
                </a:solidFill>
                <a:latin typeface="LiberationSerif-Bold"/>
              </a:rPr>
              <a:t>oxidoreductase (Complex III)</a:t>
            </a:r>
            <a:r>
              <a:rPr lang="en-US" sz="2200" dirty="0">
                <a:solidFill>
                  <a:srgbClr val="000000"/>
                </a:solidFill>
                <a:latin typeface="LiberationSerif"/>
              </a:rPr>
              <a:t> </a:t>
            </a:r>
            <a:r>
              <a:rPr lang="en-US" sz="2200" b="1" i="0" u="none" strike="noStrike" baseline="0" dirty="0">
                <a:solidFill>
                  <a:srgbClr val="000000"/>
                </a:solidFill>
                <a:latin typeface="LiberationSerif-Bold"/>
              </a:rPr>
              <a:t>and </a:t>
            </a:r>
          </a:p>
          <a:p>
            <a:pPr marL="480060" indent="-342900" algn="l">
              <a:buAutoNum type="arabicPeriod"/>
            </a:pPr>
            <a:r>
              <a:rPr lang="en-US" sz="2200" b="1" i="0" u="none" strike="noStrike" baseline="0" dirty="0">
                <a:solidFill>
                  <a:srgbClr val="000000"/>
                </a:solidFill>
                <a:latin typeface="LiberationSerif-Bold"/>
              </a:rPr>
              <a:t>cytochrome </a:t>
            </a:r>
            <a:r>
              <a:rPr lang="en-US" sz="2200" b="1" i="1" u="none" strike="noStrike" baseline="0" dirty="0">
                <a:solidFill>
                  <a:srgbClr val="000000"/>
                </a:solidFill>
                <a:latin typeface="LiberationSerif-BoldItalic"/>
              </a:rPr>
              <a:t>c </a:t>
            </a:r>
            <a:r>
              <a:rPr lang="en-US" sz="2200" b="1" i="0" u="none" strike="noStrike" baseline="0" dirty="0">
                <a:solidFill>
                  <a:srgbClr val="000000"/>
                </a:solidFill>
                <a:latin typeface="LiberationSerif-Bold"/>
              </a:rPr>
              <a:t>oxidase (Complex IV)</a:t>
            </a:r>
            <a:r>
              <a:rPr lang="en-US" sz="2200" dirty="0">
                <a:solidFill>
                  <a:srgbClr val="000000"/>
                </a:solidFill>
                <a:latin typeface="LiberationSerif"/>
              </a:rPr>
              <a:t>.</a:t>
            </a:r>
          </a:p>
          <a:p>
            <a:pPr marL="137160" indent="0" algn="l">
              <a:buNone/>
            </a:pPr>
            <a:endParaRPr lang="en-US" sz="2200" b="0" i="0" u="none" strike="noStrike" baseline="0" dirty="0">
              <a:solidFill>
                <a:srgbClr val="000000"/>
              </a:solidFill>
              <a:latin typeface="LiberationSerif"/>
            </a:endParaRPr>
          </a:p>
          <a:p>
            <a:pPr marL="137160" indent="0" algn="l">
              <a:buNone/>
            </a:pPr>
            <a:r>
              <a:rPr lang="en-US" sz="2200" b="0" i="0" u="none" strike="noStrike" baseline="0" dirty="0">
                <a:solidFill>
                  <a:srgbClr val="000000"/>
                </a:solidFill>
                <a:latin typeface="LiberationSerif"/>
              </a:rPr>
              <a:t>- The four complexes are embedded in the inner mitochondrial membrane, but </a:t>
            </a:r>
            <a:r>
              <a:rPr lang="en-US" sz="2200" b="1" i="0" u="none" strike="noStrike" baseline="0" dirty="0" err="1">
                <a:solidFill>
                  <a:srgbClr val="000000"/>
                </a:solidFill>
                <a:latin typeface="LiberationSerif"/>
              </a:rPr>
              <a:t>CoQ</a:t>
            </a:r>
            <a:r>
              <a:rPr lang="en-US" sz="2200" b="1" i="0" u="none" strike="noStrike" baseline="0" dirty="0">
                <a:solidFill>
                  <a:srgbClr val="000000"/>
                </a:solidFill>
                <a:latin typeface="LiberationSerif"/>
              </a:rPr>
              <a:t> and cytochrome </a:t>
            </a:r>
            <a:r>
              <a:rPr lang="en-US" sz="2200" b="1" i="1" u="none" strike="noStrike" baseline="0" dirty="0">
                <a:solidFill>
                  <a:srgbClr val="000000"/>
                </a:solidFill>
                <a:latin typeface="LiberationSerif-Italic"/>
              </a:rPr>
              <a:t>c </a:t>
            </a:r>
            <a:r>
              <a:rPr lang="en-US" sz="2200" b="1" i="0" u="none" strike="noStrike" baseline="0" dirty="0">
                <a:solidFill>
                  <a:srgbClr val="000000"/>
                </a:solidFill>
                <a:latin typeface="LiberationSerif"/>
              </a:rPr>
              <a:t>are mobile</a:t>
            </a:r>
            <a:r>
              <a:rPr lang="en-US" sz="2200" b="0" i="0" u="none" strike="noStrike" baseline="0" dirty="0">
                <a:solidFill>
                  <a:srgbClr val="000000"/>
                </a:solidFill>
                <a:latin typeface="LiberationSerif"/>
              </a:rPr>
              <a:t>.</a:t>
            </a:r>
            <a:endParaRPr lang="en-US" sz="2200" dirty="0"/>
          </a:p>
        </p:txBody>
      </p:sp>
      <p:pic>
        <p:nvPicPr>
          <p:cNvPr id="6" name="Picture 5">
            <a:extLst>
              <a:ext uri="{FF2B5EF4-FFF2-40B4-BE49-F238E27FC236}">
                <a16:creationId xmlns:a16="http://schemas.microsoft.com/office/drawing/2014/main" id="{735CD6E1-BFA3-8952-A0F1-9790ABAE86F3}"/>
              </a:ext>
            </a:extLst>
          </p:cNvPr>
          <p:cNvPicPr>
            <a:picLocks noChangeAspect="1"/>
          </p:cNvPicPr>
          <p:nvPr/>
        </p:nvPicPr>
        <p:blipFill>
          <a:blip r:embed="rId2"/>
          <a:stretch>
            <a:fillRect/>
          </a:stretch>
        </p:blipFill>
        <p:spPr>
          <a:xfrm>
            <a:off x="4457198" y="1497979"/>
            <a:ext cx="7727683" cy="3862041"/>
          </a:xfrm>
          <a:prstGeom prst="rect">
            <a:avLst/>
          </a:prstGeom>
        </p:spPr>
      </p:pic>
    </p:spTree>
    <p:extLst>
      <p:ext uri="{BB962C8B-B14F-4D97-AF65-F5344CB8AC3E}">
        <p14:creationId xmlns:p14="http://schemas.microsoft.com/office/powerpoint/2010/main" val="38200154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28848215-6AFE-7087-D6BD-8665DFAF0B16}"/>
              </a:ext>
            </a:extLst>
          </p:cNvPr>
          <p:cNvSpPr>
            <a:spLocks noGrp="1"/>
          </p:cNvSpPr>
          <p:nvPr>
            <p:ph idx="1"/>
          </p:nvPr>
        </p:nvSpPr>
        <p:spPr>
          <a:xfrm>
            <a:off x="0" y="0"/>
            <a:ext cx="11582400" cy="6583362"/>
          </a:xfrm>
        </p:spPr>
        <p:txBody>
          <a:bodyPr>
            <a:noAutofit/>
          </a:bodyPr>
          <a:lstStyle/>
          <a:p>
            <a:r>
              <a:rPr lang="en-US" sz="2200" dirty="0">
                <a:solidFill>
                  <a:schemeClr val="bg1"/>
                </a:solidFill>
                <a:effectLst/>
                <a:latin typeface="Times New Roman" panose="02020603050405020304" pitchFamily="18" charset="0"/>
                <a:ea typeface="Calibri" panose="020F0502020204030204" pitchFamily="34" charset="0"/>
              </a:rPr>
              <a:t>Anabolism is a synthetic process in which </a:t>
            </a:r>
            <a:r>
              <a:rPr lang="en-US" sz="2200" b="1" dirty="0">
                <a:solidFill>
                  <a:schemeClr val="bg1"/>
                </a:solidFill>
                <a:effectLst/>
                <a:latin typeface="Times New Roman" panose="02020603050405020304" pitchFamily="18" charset="0"/>
                <a:ea typeface="Calibri" panose="020F0502020204030204" pitchFamily="34" charset="0"/>
              </a:rPr>
              <a:t>complex biomolecules </a:t>
            </a:r>
            <a:r>
              <a:rPr lang="en-US" sz="2200" dirty="0">
                <a:solidFill>
                  <a:schemeClr val="bg1"/>
                </a:solidFill>
                <a:effectLst/>
                <a:latin typeface="Times New Roman" panose="02020603050405020304" pitchFamily="18" charset="0"/>
                <a:ea typeface="Calibri" panose="020F0502020204030204" pitchFamily="34" charset="0"/>
              </a:rPr>
              <a:t>(proteins, nucleic acids, polysaccharides, and lipids) </a:t>
            </a:r>
            <a:r>
              <a:rPr lang="en-US" sz="2200" b="1" dirty="0">
                <a:solidFill>
                  <a:schemeClr val="bg1"/>
                </a:solidFill>
                <a:effectLst/>
                <a:latin typeface="Times New Roman" panose="02020603050405020304" pitchFamily="18" charset="0"/>
                <a:ea typeface="Calibri" panose="020F0502020204030204" pitchFamily="34" charset="0"/>
              </a:rPr>
              <a:t>are assembled from simpler precursors (energy is provided by ATP)</a:t>
            </a:r>
            <a:r>
              <a:rPr lang="en-US" sz="2200" dirty="0">
                <a:solidFill>
                  <a:schemeClr val="bg1"/>
                </a:solidFill>
                <a:effectLst/>
                <a:latin typeface="Times New Roman" panose="02020603050405020304" pitchFamily="18" charset="0"/>
                <a:ea typeface="Calibri" panose="020F0502020204030204" pitchFamily="34" charset="0"/>
              </a:rPr>
              <a:t>.</a:t>
            </a:r>
            <a:r>
              <a:rPr lang="en-US" sz="2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p>
          <a:p>
            <a:pPr marL="137160" indent="0">
              <a:buNone/>
            </a:pPr>
            <a:endParaRPr lang="en-US" sz="2200" dirty="0">
              <a:solidFill>
                <a:schemeClr val="bg1"/>
              </a:solidFill>
              <a:latin typeface="Times New Roman" panose="02020603050405020304" pitchFamily="18" charset="0"/>
              <a:ea typeface="Calibri" panose="020F0502020204030204" pitchFamily="34" charset="0"/>
            </a:endParaRPr>
          </a:p>
          <a:p>
            <a:pPr marL="137160" indent="0">
              <a:buNone/>
            </a:pPr>
            <a:r>
              <a:rPr lang="en-US" sz="2200" dirty="0">
                <a:solidFill>
                  <a:schemeClr val="bg1"/>
                </a:solidFill>
                <a:effectLst/>
                <a:latin typeface="Times New Roman" panose="02020603050405020304" pitchFamily="18" charset="0"/>
                <a:ea typeface="Calibri" panose="020F0502020204030204" pitchFamily="34" charset="0"/>
              </a:rPr>
              <a:t>Anabolism and catabolism occur simultaneously in the cell. </a:t>
            </a:r>
          </a:p>
          <a:p>
            <a:pPr marL="137160" indent="0">
              <a:buNone/>
            </a:pPr>
            <a:endParaRPr lang="en-US" sz="2200" dirty="0">
              <a:solidFill>
                <a:schemeClr val="bg1"/>
              </a:solidFill>
              <a:effectLst/>
              <a:latin typeface="Times New Roman" panose="02020603050405020304" pitchFamily="18" charset="0"/>
              <a:ea typeface="Calibri" panose="020F0502020204030204" pitchFamily="34" charset="0"/>
            </a:endParaRPr>
          </a:p>
          <a:p>
            <a:pPr>
              <a:buFontTx/>
              <a:buChar char="-"/>
            </a:pPr>
            <a:r>
              <a:rPr lang="en-US" sz="2200" b="1" dirty="0">
                <a:solidFill>
                  <a:schemeClr val="bg1"/>
                </a:solidFill>
                <a:effectLst/>
                <a:latin typeface="Times New Roman" panose="02020603050405020304" pitchFamily="18" charset="0"/>
                <a:ea typeface="Calibri" panose="020F0502020204030204" pitchFamily="34" charset="0"/>
              </a:rPr>
              <a:t>The conflicting demands of concomitant catabolism and anabolism are managed by cells in two ways</a:t>
            </a:r>
            <a:r>
              <a:rPr lang="en-US" sz="2200" dirty="0">
                <a:solidFill>
                  <a:schemeClr val="bg1"/>
                </a:solidFill>
                <a:effectLst/>
                <a:latin typeface="Times New Roman" panose="02020603050405020304" pitchFamily="18" charset="0"/>
                <a:ea typeface="Calibri" panose="020F0502020204030204" pitchFamily="34" charset="0"/>
              </a:rPr>
              <a:t>. </a:t>
            </a:r>
          </a:p>
          <a:p>
            <a:pPr>
              <a:buFontTx/>
              <a:buChar char="-"/>
            </a:pPr>
            <a:r>
              <a:rPr lang="en-US" sz="2200" b="1" dirty="0">
                <a:solidFill>
                  <a:schemeClr val="bg1"/>
                </a:solidFill>
                <a:effectLst/>
                <a:latin typeface="Times New Roman" panose="02020603050405020304" pitchFamily="18" charset="0"/>
                <a:ea typeface="Calibri" panose="020F0502020204030204" pitchFamily="34" charset="0"/>
              </a:rPr>
              <a:t>First,</a:t>
            </a:r>
            <a:r>
              <a:rPr lang="en-US" sz="2200" dirty="0">
                <a:solidFill>
                  <a:schemeClr val="bg1"/>
                </a:solidFill>
                <a:effectLst/>
                <a:latin typeface="Times New Roman" panose="02020603050405020304" pitchFamily="18" charset="0"/>
                <a:ea typeface="Calibri" panose="020F0502020204030204" pitchFamily="34" charset="0"/>
              </a:rPr>
              <a:t> the cell maintains tight and </a:t>
            </a:r>
            <a:r>
              <a:rPr lang="en-US" sz="2200" b="1" dirty="0">
                <a:solidFill>
                  <a:schemeClr val="bg1"/>
                </a:solidFill>
                <a:effectLst/>
                <a:latin typeface="Times New Roman" panose="02020603050405020304" pitchFamily="18" charset="0"/>
                <a:ea typeface="Calibri" panose="020F0502020204030204" pitchFamily="34" charset="0"/>
              </a:rPr>
              <a:t>separate regulation of both catabolism and anabolism</a:t>
            </a:r>
            <a:r>
              <a:rPr lang="en-US" sz="2200" dirty="0">
                <a:solidFill>
                  <a:schemeClr val="bg1"/>
                </a:solidFill>
                <a:effectLst/>
                <a:latin typeface="Times New Roman" panose="02020603050405020304" pitchFamily="18" charset="0"/>
                <a:ea typeface="Calibri" panose="020F0502020204030204" pitchFamily="34" charset="0"/>
              </a:rPr>
              <a:t>, so metabolic needs are served in an immediate and orderly fashion. </a:t>
            </a:r>
          </a:p>
          <a:p>
            <a:r>
              <a:rPr lang="en-US" sz="2200" b="1" dirty="0">
                <a:solidFill>
                  <a:schemeClr val="bg1"/>
                </a:solidFill>
                <a:effectLst/>
                <a:latin typeface="Times New Roman" panose="02020603050405020304" pitchFamily="18" charset="0"/>
                <a:ea typeface="Calibri" panose="020F0502020204030204" pitchFamily="34" charset="0"/>
              </a:rPr>
              <a:t>Second,</a:t>
            </a:r>
            <a:r>
              <a:rPr lang="en-US" sz="2200" dirty="0">
                <a:solidFill>
                  <a:schemeClr val="bg1"/>
                </a:solidFill>
                <a:effectLst/>
                <a:latin typeface="Times New Roman" panose="02020603050405020304" pitchFamily="18" charset="0"/>
                <a:ea typeface="Calibri" panose="020F0502020204030204" pitchFamily="34" charset="0"/>
              </a:rPr>
              <a:t> competing metabolic </a:t>
            </a:r>
            <a:r>
              <a:rPr lang="en-US" sz="2200" b="1" dirty="0">
                <a:solidFill>
                  <a:schemeClr val="bg1"/>
                </a:solidFill>
                <a:effectLst/>
                <a:latin typeface="Times New Roman" panose="02020603050405020304" pitchFamily="18" charset="0"/>
                <a:ea typeface="Calibri" panose="020F0502020204030204" pitchFamily="34" charset="0"/>
              </a:rPr>
              <a:t>pathways are often localized within different cellular compartments</a:t>
            </a:r>
            <a:r>
              <a:rPr lang="en-US" sz="2200" dirty="0">
                <a:solidFill>
                  <a:schemeClr val="bg1"/>
                </a:solidFill>
                <a:effectLst/>
                <a:latin typeface="Times New Roman" panose="02020603050405020304" pitchFamily="18" charset="0"/>
                <a:ea typeface="Calibri" panose="020F0502020204030204" pitchFamily="34" charset="0"/>
              </a:rPr>
              <a:t> </a:t>
            </a:r>
            <a:r>
              <a:rPr lang="en-US" sz="2200" b="1" dirty="0">
                <a:solidFill>
                  <a:schemeClr val="bg1"/>
                </a:solidFill>
                <a:effectLst/>
                <a:latin typeface="Times New Roman" panose="02020603050405020304" pitchFamily="18" charset="0"/>
                <a:ea typeface="Calibri" panose="020F0502020204030204" pitchFamily="34" charset="0"/>
              </a:rPr>
              <a:t>in order to</a:t>
            </a:r>
            <a:r>
              <a:rPr lang="en-US" sz="2200" dirty="0">
                <a:solidFill>
                  <a:schemeClr val="bg1"/>
                </a:solidFill>
                <a:effectLst/>
                <a:latin typeface="Times New Roman" panose="02020603050405020304" pitchFamily="18" charset="0"/>
                <a:ea typeface="Calibri" panose="020F0502020204030204" pitchFamily="34" charset="0"/>
              </a:rPr>
              <a:t> </a:t>
            </a:r>
            <a:r>
              <a:rPr lang="en-US" sz="2200" b="1" dirty="0">
                <a:solidFill>
                  <a:schemeClr val="bg1"/>
                </a:solidFill>
                <a:effectLst/>
                <a:latin typeface="Times New Roman" panose="02020603050405020304" pitchFamily="18" charset="0"/>
                <a:ea typeface="Calibri" panose="020F0502020204030204" pitchFamily="34" charset="0"/>
              </a:rPr>
              <a:t>avoid interference between them</a:t>
            </a:r>
            <a:r>
              <a:rPr lang="en-US" sz="2200" dirty="0">
                <a:solidFill>
                  <a:schemeClr val="bg1"/>
                </a:solidFill>
                <a:effectLst/>
                <a:latin typeface="Times New Roman" panose="02020603050405020304" pitchFamily="18" charset="0"/>
                <a:ea typeface="Calibri" panose="020F0502020204030204" pitchFamily="34" charset="0"/>
              </a:rPr>
              <a:t>.</a:t>
            </a:r>
          </a:p>
          <a:p>
            <a:endParaRPr lang="en-US" sz="2200" dirty="0">
              <a:solidFill>
                <a:schemeClr val="bg1"/>
              </a:solidFill>
              <a:latin typeface="Times New Roman" panose="02020603050405020304" pitchFamily="18" charset="0"/>
              <a:ea typeface="Calibri" panose="020F0502020204030204" pitchFamily="34" charset="0"/>
            </a:endParaRPr>
          </a:p>
          <a:p>
            <a:pPr marL="137160" indent="0">
              <a:buNone/>
            </a:pPr>
            <a:endParaRPr lang="en-US" sz="2200" dirty="0">
              <a:solidFill>
                <a:schemeClr val="bg1"/>
              </a:solidFill>
              <a:effectLst/>
              <a:latin typeface="Times New Roman" panose="02020603050405020304" pitchFamily="18" charset="0"/>
              <a:ea typeface="Calibri" panose="020F0502020204030204" pitchFamily="34" charset="0"/>
            </a:endParaRPr>
          </a:p>
          <a:p>
            <a:r>
              <a:rPr lang="en-US" sz="2200" kern="1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For example, the enzymes responsible for catabolism of fatty acids, the fatty acid oxidation pathway, are localized within mitochondria. In contrast, fatty acid biosynthesis takes place in the cytosol.</a:t>
            </a:r>
            <a:endParaRPr lang="en-US" sz="2200" kern="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endParaRPr lang="en-US" sz="2200" dirty="0">
              <a:solidFill>
                <a:schemeClr val="bg1"/>
              </a:solidFill>
            </a:endParaRPr>
          </a:p>
        </p:txBody>
      </p:sp>
    </p:spTree>
    <p:extLst>
      <p:ext uri="{BB962C8B-B14F-4D97-AF65-F5344CB8AC3E}">
        <p14:creationId xmlns:p14="http://schemas.microsoft.com/office/powerpoint/2010/main" val="31911027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F976C4E4-6F25-1E1C-11B3-5872755C2C5C}"/>
              </a:ext>
            </a:extLst>
          </p:cNvPr>
          <p:cNvPicPr>
            <a:picLocks noGrp="1" noChangeAspect="1"/>
          </p:cNvPicPr>
          <p:nvPr>
            <p:ph sz="half" idx="2"/>
          </p:nvPr>
        </p:nvPicPr>
        <p:blipFill>
          <a:blip r:embed="rId2"/>
          <a:stretch>
            <a:fillRect/>
          </a:stretch>
        </p:blipFill>
        <p:spPr>
          <a:xfrm>
            <a:off x="4545662" y="1507865"/>
            <a:ext cx="7646338" cy="5075497"/>
          </a:xfrm>
        </p:spPr>
      </p:pic>
      <p:sp>
        <p:nvSpPr>
          <p:cNvPr id="3" name="Content Placeholder 2">
            <a:extLst>
              <a:ext uri="{FF2B5EF4-FFF2-40B4-BE49-F238E27FC236}">
                <a16:creationId xmlns:a16="http://schemas.microsoft.com/office/drawing/2014/main" id="{91507FD4-B37A-03E8-76B9-721CB4DD821B}"/>
              </a:ext>
            </a:extLst>
          </p:cNvPr>
          <p:cNvSpPr>
            <a:spLocks noGrp="1"/>
          </p:cNvSpPr>
          <p:nvPr>
            <p:ph sz="half" idx="1"/>
          </p:nvPr>
        </p:nvSpPr>
        <p:spPr>
          <a:xfrm>
            <a:off x="132080" y="121920"/>
            <a:ext cx="4413582" cy="6461443"/>
          </a:xfrm>
        </p:spPr>
        <p:txBody>
          <a:bodyPr>
            <a:noAutofit/>
          </a:bodyPr>
          <a:lstStyle/>
          <a:p>
            <a:pPr marL="137160" indent="0" algn="l">
              <a:buNone/>
            </a:pPr>
            <a:r>
              <a:rPr lang="en-US" sz="2000" b="1" i="0" u="none" strike="noStrike" baseline="0" dirty="0">
                <a:solidFill>
                  <a:schemeClr val="bg1"/>
                </a:solidFill>
                <a:latin typeface="LiberationSerif"/>
              </a:rPr>
              <a:t>NADH-Q oxidoreductase or Complex I </a:t>
            </a:r>
            <a:r>
              <a:rPr lang="en-US" sz="2000" b="0" i="0" u="none" strike="noStrike" baseline="0" dirty="0">
                <a:latin typeface="LiberationSerif"/>
              </a:rPr>
              <a:t>catalyzes electron transfer from NADH to Q, and during the process </a:t>
            </a:r>
            <a:r>
              <a:rPr lang="en-US" sz="2000" b="1" i="0" u="none" strike="noStrike" baseline="0" dirty="0">
                <a:solidFill>
                  <a:schemeClr val="bg1"/>
                </a:solidFill>
                <a:latin typeface="LiberationSerif"/>
              </a:rPr>
              <a:t>four H+</a:t>
            </a:r>
            <a:r>
              <a:rPr lang="en-US" sz="2000" b="0" i="0" u="none" strike="noStrike" baseline="0" dirty="0">
                <a:solidFill>
                  <a:schemeClr val="bg1"/>
                </a:solidFill>
                <a:latin typeface="LiberationSerif"/>
              </a:rPr>
              <a:t> </a:t>
            </a:r>
            <a:r>
              <a:rPr lang="en-US" sz="2000" b="0" i="0" u="none" strike="noStrike" baseline="0" dirty="0">
                <a:latin typeface="LiberationSerif"/>
              </a:rPr>
              <a:t>are transferred across the membrane into the intermembrane space. </a:t>
            </a:r>
          </a:p>
          <a:p>
            <a:pPr marL="137160" indent="0" algn="l">
              <a:buNone/>
            </a:pPr>
            <a:r>
              <a:rPr lang="en-US" sz="2000" b="0" i="0" u="none" strike="noStrike" baseline="0" dirty="0">
                <a:latin typeface="LiberationSerif"/>
              </a:rPr>
              <a:t>Electrons are transferred from </a:t>
            </a:r>
            <a:r>
              <a:rPr lang="en-US" sz="2000" b="0" i="0" u="none" strike="noStrike" baseline="0" dirty="0">
                <a:solidFill>
                  <a:schemeClr val="bg1"/>
                </a:solidFill>
                <a:latin typeface="LiberationSerif"/>
              </a:rPr>
              <a:t>NADH to FMN </a:t>
            </a:r>
            <a:r>
              <a:rPr lang="en-US" sz="2000" b="0" i="0" u="none" strike="noStrike" baseline="0" dirty="0">
                <a:latin typeface="LiberationSerif"/>
              </a:rPr>
              <a:t>initially, then to a series of </a:t>
            </a:r>
            <a:r>
              <a:rPr lang="en-US" sz="2000" b="1" i="0" u="none" strike="noStrike" baseline="0" dirty="0">
                <a:latin typeface="LiberationSerif"/>
              </a:rPr>
              <a:t>Fe-S</a:t>
            </a:r>
            <a:r>
              <a:rPr lang="en-US" sz="2000" b="0" i="0" u="none" strike="noStrike" baseline="0" dirty="0">
                <a:latin typeface="LiberationSerif"/>
              </a:rPr>
              <a:t> centers, and finally to Q.</a:t>
            </a:r>
          </a:p>
          <a:p>
            <a:pPr marL="137160" indent="0" algn="l">
              <a:buNone/>
            </a:pPr>
            <a:endParaRPr lang="en-US" sz="2000" b="0" i="0" u="none" strike="noStrike" baseline="0" dirty="0">
              <a:latin typeface="LiberationSerif"/>
            </a:endParaRPr>
          </a:p>
          <a:p>
            <a:pPr marL="137160" indent="0" algn="l">
              <a:buNone/>
            </a:pPr>
            <a:r>
              <a:rPr lang="en-US" sz="2000" b="0" i="0" u="none" strike="noStrike" baseline="0" dirty="0">
                <a:latin typeface="LiberationSerif"/>
              </a:rPr>
              <a:t> </a:t>
            </a:r>
            <a:r>
              <a:rPr lang="en-US" sz="2000" b="1" i="0" u="none" strike="noStrike" baseline="0" dirty="0">
                <a:solidFill>
                  <a:schemeClr val="bg1"/>
                </a:solidFill>
                <a:latin typeface="LiberationSerif"/>
              </a:rPr>
              <a:t>- In Complex II (succinate-Q reductase), </a:t>
            </a:r>
            <a:r>
              <a:rPr lang="en-US" sz="2000" b="1" i="0" u="none" strike="noStrike" baseline="0" dirty="0">
                <a:latin typeface="LiberationSerif"/>
              </a:rPr>
              <a:t>FADH2</a:t>
            </a:r>
            <a:r>
              <a:rPr lang="en-US" sz="2000" b="0" i="0" u="none" strike="noStrike" baseline="0" dirty="0">
                <a:latin typeface="LiberationSerif"/>
              </a:rPr>
              <a:t> is formed during the conversion of succinate to fumarate in the Krebs cycle  and electrons are passed via Fe-S centers to Q </a:t>
            </a:r>
            <a:r>
              <a:rPr lang="en-US" sz="2000" b="0" i="0" u="none" strike="noStrike" baseline="0" dirty="0">
                <a:solidFill>
                  <a:schemeClr val="bg1"/>
                </a:solidFill>
                <a:latin typeface="LiberationSerif"/>
              </a:rPr>
              <a:t> (Complex II doesn’t have H transport).</a:t>
            </a:r>
          </a:p>
          <a:p>
            <a:pPr marL="137160" indent="0" algn="l">
              <a:buNone/>
            </a:pPr>
            <a:endParaRPr lang="en-US" sz="2000" b="0" i="0" u="none" strike="noStrike" baseline="0" dirty="0">
              <a:solidFill>
                <a:schemeClr val="bg1"/>
              </a:solidFill>
              <a:latin typeface="LiberationSerif"/>
            </a:endParaRPr>
          </a:p>
          <a:p>
            <a:pPr marL="137160" indent="0" algn="l">
              <a:buNone/>
            </a:pPr>
            <a:r>
              <a:rPr lang="en-US" sz="2000" b="0" i="0" u="none" strike="noStrike" baseline="0" dirty="0">
                <a:latin typeface="LiberationSerif"/>
              </a:rPr>
              <a:t>- Electrons are passed from QH2 to cytochrome </a:t>
            </a:r>
            <a:r>
              <a:rPr lang="en-US" sz="2000" b="0" i="1" u="none" strike="noStrike" baseline="0" dirty="0">
                <a:latin typeface="LiberationSerif-Italic"/>
              </a:rPr>
              <a:t>c </a:t>
            </a:r>
            <a:r>
              <a:rPr lang="en-US" sz="2000" b="0" i="0" u="none" strike="noStrike" baseline="0" dirty="0">
                <a:latin typeface="LiberationSerif"/>
              </a:rPr>
              <a:t>via </a:t>
            </a:r>
            <a:r>
              <a:rPr lang="en-US" sz="2000" b="1" i="0" u="none" strike="noStrike" baseline="0" dirty="0">
                <a:solidFill>
                  <a:schemeClr val="bg1"/>
                </a:solidFill>
                <a:latin typeface="LiberationSerif"/>
              </a:rPr>
              <a:t>Complex III (Q cytochrome</a:t>
            </a:r>
            <a:r>
              <a:rPr lang="en-US" sz="2000" b="1" dirty="0">
                <a:solidFill>
                  <a:schemeClr val="bg1"/>
                </a:solidFill>
                <a:latin typeface="LiberationSerif"/>
              </a:rPr>
              <a:t> </a:t>
            </a:r>
            <a:r>
              <a:rPr lang="en-US" sz="2000" b="1" i="1" u="none" strike="noStrike" baseline="0" dirty="0">
                <a:solidFill>
                  <a:schemeClr val="bg1"/>
                </a:solidFill>
                <a:latin typeface="LiberationSerif-Italic"/>
              </a:rPr>
              <a:t>c </a:t>
            </a:r>
            <a:r>
              <a:rPr lang="en-US" sz="2000" b="1" i="0" u="none" strike="noStrike" baseline="0" dirty="0">
                <a:solidFill>
                  <a:schemeClr val="bg1"/>
                </a:solidFill>
                <a:latin typeface="LiberationSerif"/>
              </a:rPr>
              <a:t>oxidoreductase)</a:t>
            </a:r>
          </a:p>
          <a:p>
            <a:pPr marL="137160" indent="0" algn="l">
              <a:buNone/>
            </a:pPr>
            <a:endParaRPr lang="en-US" sz="2000" b="0" i="0" u="none" strike="noStrike" baseline="0" dirty="0">
              <a:solidFill>
                <a:schemeClr val="bg1"/>
              </a:solidFill>
              <a:latin typeface="LiberationSerif"/>
            </a:endParaRPr>
          </a:p>
          <a:p>
            <a:pPr marL="137160" indent="0" algn="l">
              <a:buNone/>
            </a:pPr>
            <a:endParaRPr lang="en-US" sz="2000" dirty="0">
              <a:solidFill>
                <a:schemeClr val="bg1"/>
              </a:solidFill>
            </a:endParaRPr>
          </a:p>
        </p:txBody>
      </p:sp>
    </p:spTree>
    <p:extLst>
      <p:ext uri="{BB962C8B-B14F-4D97-AF65-F5344CB8AC3E}">
        <p14:creationId xmlns:p14="http://schemas.microsoft.com/office/powerpoint/2010/main" val="13549515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787CF32-6686-C179-63AA-89747458FFDD}"/>
              </a:ext>
            </a:extLst>
          </p:cNvPr>
          <p:cNvSpPr>
            <a:spLocks noGrp="1"/>
          </p:cNvSpPr>
          <p:nvPr>
            <p:ph sz="half" idx="1"/>
          </p:nvPr>
        </p:nvSpPr>
        <p:spPr>
          <a:xfrm>
            <a:off x="0" y="213361"/>
            <a:ext cx="12110720" cy="3726665"/>
          </a:xfrm>
        </p:spPr>
        <p:txBody>
          <a:bodyPr>
            <a:noAutofit/>
          </a:bodyPr>
          <a:lstStyle/>
          <a:p>
            <a:pPr algn="l"/>
            <a:r>
              <a:rPr lang="en-US" sz="2000" b="0" i="0" u="none" strike="noStrike" baseline="0" dirty="0">
                <a:solidFill>
                  <a:srgbClr val="000000"/>
                </a:solidFill>
                <a:latin typeface="LiberationSerif"/>
              </a:rPr>
              <a:t>The process is believed to involve </a:t>
            </a:r>
            <a:r>
              <a:rPr lang="en-US" sz="2000" b="1" i="0" u="none" strike="noStrike" baseline="0" dirty="0">
                <a:solidFill>
                  <a:srgbClr val="000000"/>
                </a:solidFill>
                <a:latin typeface="LiberationSerif-Bold"/>
              </a:rPr>
              <a:t>cytochromes </a:t>
            </a:r>
            <a:r>
              <a:rPr lang="en-US" sz="2000" b="1" i="1" u="none" strike="noStrike" baseline="0" dirty="0">
                <a:solidFill>
                  <a:srgbClr val="000000"/>
                </a:solidFill>
                <a:latin typeface="LiberationSerif-BoldItalic"/>
              </a:rPr>
              <a:t>c</a:t>
            </a:r>
            <a:r>
              <a:rPr lang="en-US" sz="2000" b="0" i="0" u="none" strike="noStrike" baseline="0" dirty="0">
                <a:solidFill>
                  <a:srgbClr val="000000"/>
                </a:solidFill>
                <a:latin typeface="LiberationSerif"/>
              </a:rPr>
              <a:t>1, </a:t>
            </a:r>
            <a:r>
              <a:rPr lang="en-US" sz="2000" b="1" i="1" u="none" strike="noStrike" baseline="0" dirty="0" err="1">
                <a:solidFill>
                  <a:srgbClr val="000000"/>
                </a:solidFill>
                <a:latin typeface="LiberationSerif-BoldItalic"/>
              </a:rPr>
              <a:t>b</a:t>
            </a:r>
            <a:r>
              <a:rPr lang="en-US" sz="2000" b="0" i="0" u="none" strike="noStrike" baseline="0" dirty="0" err="1">
                <a:solidFill>
                  <a:srgbClr val="000000"/>
                </a:solidFill>
                <a:latin typeface="LiberationSerif"/>
              </a:rPr>
              <a:t>L</a:t>
            </a:r>
            <a:r>
              <a:rPr lang="en-US" sz="2000" b="0" i="0" u="none" strike="noStrike" baseline="0" dirty="0">
                <a:solidFill>
                  <a:srgbClr val="000000"/>
                </a:solidFill>
                <a:latin typeface="LiberationSerif"/>
              </a:rPr>
              <a:t>, and </a:t>
            </a:r>
            <a:r>
              <a:rPr lang="en-US" sz="2000" b="1" i="1" u="none" strike="noStrike" baseline="0" dirty="0" err="1">
                <a:solidFill>
                  <a:srgbClr val="000000"/>
                </a:solidFill>
                <a:latin typeface="LiberationSerif-BoldItalic"/>
              </a:rPr>
              <a:t>b</a:t>
            </a:r>
            <a:r>
              <a:rPr lang="en-US" sz="2000" b="0" i="0" u="none" strike="noStrike" baseline="0" dirty="0" err="1">
                <a:solidFill>
                  <a:srgbClr val="000000"/>
                </a:solidFill>
                <a:latin typeface="LiberationSerif"/>
              </a:rPr>
              <a:t>H</a:t>
            </a:r>
            <a:r>
              <a:rPr lang="en-US" sz="2000" b="0" i="0" u="none" strike="noStrike" baseline="0" dirty="0">
                <a:solidFill>
                  <a:srgbClr val="000000"/>
                </a:solidFill>
                <a:latin typeface="LiberationSerif"/>
              </a:rPr>
              <a:t> and </a:t>
            </a:r>
            <a:r>
              <a:rPr lang="en-US" sz="2000" b="1" i="0" u="none" strike="noStrike" baseline="0" dirty="0">
                <a:solidFill>
                  <a:srgbClr val="000000"/>
                </a:solidFill>
                <a:latin typeface="LiberationSerif-Bold"/>
              </a:rPr>
              <a:t>a </a:t>
            </a:r>
            <a:r>
              <a:rPr lang="en-US" sz="2000" b="1" i="0" u="none" strike="noStrike" baseline="0" dirty="0" err="1">
                <a:solidFill>
                  <a:srgbClr val="000000"/>
                </a:solidFill>
                <a:latin typeface="LiberationSerif-Bold"/>
              </a:rPr>
              <a:t>Rieske</a:t>
            </a:r>
            <a:r>
              <a:rPr lang="en-US" sz="2000" b="1" i="0" u="none" strike="noStrike" baseline="0" dirty="0">
                <a:solidFill>
                  <a:srgbClr val="000000"/>
                </a:solidFill>
                <a:latin typeface="LiberationSerif-Bold"/>
              </a:rPr>
              <a:t> Fe-S </a:t>
            </a:r>
            <a:r>
              <a:rPr lang="en-US" sz="2000" b="0" i="0" u="none" strike="noStrike" baseline="0" dirty="0">
                <a:solidFill>
                  <a:srgbClr val="000000"/>
                </a:solidFill>
                <a:latin typeface="LiberationSerif"/>
              </a:rPr>
              <a:t>(an unusual Fe-S in which one of the Fe atoms is linked to two histidine residues rather than two cysteine residues) and is known as the </a:t>
            </a:r>
            <a:r>
              <a:rPr lang="en-US" sz="2000" b="1" i="0" u="none" strike="noStrike" baseline="0" dirty="0">
                <a:solidFill>
                  <a:srgbClr val="000000"/>
                </a:solidFill>
                <a:latin typeface="LiberationSerif-Bold"/>
              </a:rPr>
              <a:t>Q cycle</a:t>
            </a:r>
            <a:endParaRPr lang="en-US" sz="2000" b="0" i="0" u="none" strike="noStrike" baseline="0" dirty="0">
              <a:solidFill>
                <a:srgbClr val="000000"/>
              </a:solidFill>
              <a:latin typeface="LiberationSerif"/>
            </a:endParaRPr>
          </a:p>
          <a:p>
            <a:pPr algn="l"/>
            <a:endParaRPr lang="en-US" sz="2000" dirty="0">
              <a:solidFill>
                <a:srgbClr val="000000"/>
              </a:solidFill>
              <a:latin typeface="LiberationSerif"/>
            </a:endParaRPr>
          </a:p>
          <a:p>
            <a:pPr algn="l"/>
            <a:r>
              <a:rPr lang="en-US" sz="2000" b="0" i="0" u="none" strike="noStrike" baseline="0" dirty="0">
                <a:solidFill>
                  <a:srgbClr val="000000"/>
                </a:solidFill>
                <a:latin typeface="LiberationSerif"/>
              </a:rPr>
              <a:t>Q may exist in three forms: the oxidized quinone, the reduced quinol, or the semiquinone </a:t>
            </a:r>
          </a:p>
          <a:p>
            <a:pPr algn="l"/>
            <a:endParaRPr lang="en-US" sz="2000" b="0" i="0" u="none" strike="noStrike" baseline="0" dirty="0">
              <a:solidFill>
                <a:srgbClr val="000000"/>
              </a:solidFill>
              <a:latin typeface="LiberationSerif"/>
            </a:endParaRPr>
          </a:p>
          <a:p>
            <a:pPr algn="l"/>
            <a:r>
              <a:rPr lang="en-US" sz="2000" b="0" i="0" u="none" strike="noStrike" baseline="0" dirty="0">
                <a:solidFill>
                  <a:srgbClr val="000000"/>
                </a:solidFill>
                <a:latin typeface="LiberationSerif"/>
              </a:rPr>
              <a:t>The semiquinone is formed transiently during the cycle, one turn of which results in the oxidation of 2QH2 to Q, releasing 4H+ into the intermembrane space, and the reduction of one Q to QH2, causing 2H+ to be taken up from the matrix</a:t>
            </a:r>
          </a:p>
          <a:p>
            <a:pPr algn="l"/>
            <a:r>
              <a:rPr lang="en-US" sz="2000" b="0" i="0" u="none" strike="noStrike" baseline="0" dirty="0">
                <a:solidFill>
                  <a:schemeClr val="bg1"/>
                </a:solidFill>
                <a:latin typeface="LiberationSerif"/>
              </a:rPr>
              <a:t>while </a:t>
            </a:r>
            <a:r>
              <a:rPr lang="en-US" sz="2000" b="1" i="0" u="none" strike="noStrike" baseline="0" dirty="0">
                <a:solidFill>
                  <a:schemeClr val="bg1"/>
                </a:solidFill>
                <a:latin typeface="LiberationSerif"/>
              </a:rPr>
              <a:t>Q carries two electrons, </a:t>
            </a:r>
            <a:r>
              <a:rPr lang="en-US" sz="2000" b="0" i="0" u="none" strike="noStrike" baseline="0" dirty="0">
                <a:solidFill>
                  <a:schemeClr val="bg1"/>
                </a:solidFill>
                <a:latin typeface="LiberationSerif"/>
              </a:rPr>
              <a:t>the </a:t>
            </a:r>
            <a:r>
              <a:rPr lang="en-US" sz="2000" b="1" i="0" u="none" strike="noStrike" baseline="0" dirty="0">
                <a:solidFill>
                  <a:schemeClr val="bg1"/>
                </a:solidFill>
                <a:latin typeface="LiberationSerif"/>
              </a:rPr>
              <a:t>cytochromes carry only one</a:t>
            </a:r>
            <a:r>
              <a:rPr lang="en-US" sz="2000" b="0" i="0" u="none" strike="noStrike" baseline="0" dirty="0">
                <a:solidFill>
                  <a:schemeClr val="bg1"/>
                </a:solidFill>
                <a:latin typeface="LiberationSerif"/>
              </a:rPr>
              <a:t>, thus the oxidation of one QH2 is coupled to the reduction of two molecules of cytochrome </a:t>
            </a:r>
            <a:r>
              <a:rPr lang="en-US" sz="2000" b="0" i="1" u="none" strike="noStrike" baseline="0" dirty="0">
                <a:solidFill>
                  <a:schemeClr val="bg1"/>
                </a:solidFill>
                <a:latin typeface="LiberationSerif-Italic"/>
              </a:rPr>
              <a:t>c </a:t>
            </a:r>
            <a:r>
              <a:rPr lang="en-US" sz="2000" b="0" i="0" u="none" strike="noStrike" baseline="0" dirty="0">
                <a:solidFill>
                  <a:schemeClr val="bg1"/>
                </a:solidFill>
                <a:latin typeface="LiberationSerif"/>
              </a:rPr>
              <a:t>via the Q cycle.</a:t>
            </a:r>
            <a:endParaRPr lang="en-US" sz="2000" dirty="0">
              <a:solidFill>
                <a:schemeClr val="bg1"/>
              </a:solidFill>
            </a:endParaRPr>
          </a:p>
        </p:txBody>
      </p:sp>
      <p:pic>
        <p:nvPicPr>
          <p:cNvPr id="6" name="Picture 5">
            <a:extLst>
              <a:ext uri="{FF2B5EF4-FFF2-40B4-BE49-F238E27FC236}">
                <a16:creationId xmlns:a16="http://schemas.microsoft.com/office/drawing/2014/main" id="{53F4E562-3FE6-1BF8-8135-1B09B58ACB3B}"/>
              </a:ext>
            </a:extLst>
          </p:cNvPr>
          <p:cNvPicPr>
            <a:picLocks noChangeAspect="1"/>
          </p:cNvPicPr>
          <p:nvPr/>
        </p:nvPicPr>
        <p:blipFill>
          <a:blip r:embed="rId2">
            <a:lum bright="-20000" contrast="20000"/>
          </a:blip>
          <a:stretch>
            <a:fillRect/>
          </a:stretch>
        </p:blipFill>
        <p:spPr>
          <a:xfrm>
            <a:off x="2428240" y="4222455"/>
            <a:ext cx="7778970" cy="2635545"/>
          </a:xfrm>
          <a:prstGeom prst="rect">
            <a:avLst/>
          </a:prstGeom>
        </p:spPr>
      </p:pic>
    </p:spTree>
    <p:extLst>
      <p:ext uri="{BB962C8B-B14F-4D97-AF65-F5344CB8AC3E}">
        <p14:creationId xmlns:p14="http://schemas.microsoft.com/office/powerpoint/2010/main" val="3299362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D9032A68-F6B3-5630-DE7C-67A89FE3E1E0}"/>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206590" y="731520"/>
            <a:ext cx="5592762" cy="6020115"/>
          </a:xfrm>
        </p:spPr>
      </p:pic>
      <p:sp>
        <p:nvSpPr>
          <p:cNvPr id="3" name="Content Placeholder 2">
            <a:extLst>
              <a:ext uri="{FF2B5EF4-FFF2-40B4-BE49-F238E27FC236}">
                <a16:creationId xmlns:a16="http://schemas.microsoft.com/office/drawing/2014/main" id="{68BA891B-9DDA-F054-8C28-0B60EA74DA4E}"/>
              </a:ext>
            </a:extLst>
          </p:cNvPr>
          <p:cNvSpPr>
            <a:spLocks noGrp="1"/>
          </p:cNvSpPr>
          <p:nvPr>
            <p:ph sz="half" idx="1"/>
          </p:nvPr>
        </p:nvSpPr>
        <p:spPr>
          <a:xfrm>
            <a:off x="-182880" y="137476"/>
            <a:ext cx="5811520" cy="6614159"/>
          </a:xfrm>
        </p:spPr>
        <p:txBody>
          <a:bodyPr>
            <a:noAutofit/>
          </a:bodyPr>
          <a:lstStyle/>
          <a:p>
            <a:pPr algn="l"/>
            <a:endParaRPr lang="en-US" sz="2200" b="0" i="0" u="none" strike="noStrike" baseline="0" dirty="0">
              <a:solidFill>
                <a:srgbClr val="000000"/>
              </a:solidFill>
              <a:latin typeface="LiberationSerif"/>
            </a:endParaRPr>
          </a:p>
          <a:p>
            <a:pPr algn="l"/>
            <a:r>
              <a:rPr lang="en-US" sz="2200" b="0" i="0" u="none" strike="noStrike" baseline="0" dirty="0">
                <a:solidFill>
                  <a:srgbClr val="000000"/>
                </a:solidFill>
                <a:latin typeface="LiberationSerif"/>
              </a:rPr>
              <a:t>Reduced cytochrome </a:t>
            </a:r>
            <a:r>
              <a:rPr lang="en-US" sz="2200" b="0" i="1" u="none" strike="noStrike" baseline="0" dirty="0">
                <a:solidFill>
                  <a:srgbClr val="000000"/>
                </a:solidFill>
                <a:latin typeface="LiberationSerif-Italic"/>
              </a:rPr>
              <a:t>c </a:t>
            </a:r>
            <a:r>
              <a:rPr lang="en-US" sz="2200" b="0" i="0" u="none" strike="noStrike" baseline="0" dirty="0">
                <a:solidFill>
                  <a:srgbClr val="000000"/>
                </a:solidFill>
                <a:latin typeface="LiberationSerif"/>
              </a:rPr>
              <a:t>is oxidized by Complex IV (cytochrome </a:t>
            </a:r>
            <a:r>
              <a:rPr lang="en-US" sz="2200" b="0" i="1" u="none" strike="noStrike" baseline="0" dirty="0">
                <a:solidFill>
                  <a:srgbClr val="000000"/>
                </a:solidFill>
                <a:latin typeface="LiberationSerif-Italic"/>
              </a:rPr>
              <a:t>c </a:t>
            </a:r>
            <a:r>
              <a:rPr lang="en-US" sz="2200" b="0" i="0" u="none" strike="noStrike" baseline="0" dirty="0">
                <a:solidFill>
                  <a:srgbClr val="000000"/>
                </a:solidFill>
                <a:latin typeface="LiberationSerif"/>
              </a:rPr>
              <a:t>oxidase), with the concomitant reduction of O2 to 2 molecules of </a:t>
            </a:r>
            <a:r>
              <a:rPr lang="en-US" sz="2200" dirty="0">
                <a:solidFill>
                  <a:srgbClr val="000000"/>
                </a:solidFill>
                <a:latin typeface="LiberationSerif"/>
              </a:rPr>
              <a:t>H2O</a:t>
            </a:r>
            <a:r>
              <a:rPr lang="en-US" sz="2200" b="0" i="0" u="none" strike="noStrike" baseline="0" dirty="0">
                <a:solidFill>
                  <a:srgbClr val="000000"/>
                </a:solidFill>
                <a:latin typeface="LiberationSerif"/>
              </a:rPr>
              <a:t>:</a:t>
            </a:r>
          </a:p>
          <a:p>
            <a:pPr algn="l"/>
            <a:r>
              <a:rPr lang="en-US" sz="2200" b="0" i="0" u="none" strike="noStrike" baseline="0" dirty="0">
                <a:solidFill>
                  <a:srgbClr val="000000"/>
                </a:solidFill>
                <a:latin typeface="LiberationSerif"/>
              </a:rPr>
              <a:t>4 electrons are transferred from cytochrome </a:t>
            </a:r>
            <a:r>
              <a:rPr lang="en-US" sz="2200" b="0" i="1" u="none" strike="noStrike" baseline="0" dirty="0">
                <a:solidFill>
                  <a:srgbClr val="000000"/>
                </a:solidFill>
                <a:latin typeface="LiberationSerif-Italic"/>
              </a:rPr>
              <a:t>c </a:t>
            </a:r>
            <a:r>
              <a:rPr lang="en-US" sz="2200" b="0" i="0" u="none" strike="noStrike" baseline="0" dirty="0">
                <a:solidFill>
                  <a:srgbClr val="000000"/>
                </a:solidFill>
                <a:latin typeface="LiberationSerif"/>
              </a:rPr>
              <a:t>to O2 via </a:t>
            </a:r>
            <a:r>
              <a:rPr lang="en-US" sz="2200" b="1" i="0" u="none" strike="noStrike" baseline="0" dirty="0">
                <a:solidFill>
                  <a:srgbClr val="000000"/>
                </a:solidFill>
                <a:latin typeface="LiberationSerif-Bold"/>
              </a:rPr>
              <a:t>two heme groups</a:t>
            </a:r>
            <a:r>
              <a:rPr lang="en-US" sz="2200" b="0" i="0" u="none" strike="noStrike" baseline="0" dirty="0">
                <a:solidFill>
                  <a:srgbClr val="000000"/>
                </a:solidFill>
                <a:latin typeface="LiberationSerif"/>
              </a:rPr>
              <a:t>, </a:t>
            </a:r>
            <a:r>
              <a:rPr lang="en-US" sz="2200" b="1" i="1" u="none" strike="noStrike" baseline="0" dirty="0">
                <a:solidFill>
                  <a:srgbClr val="000000"/>
                </a:solidFill>
                <a:latin typeface="LiberationSerif-BoldItalic"/>
              </a:rPr>
              <a:t>a </a:t>
            </a:r>
            <a:r>
              <a:rPr lang="en-US" sz="2200" b="1" i="0" u="none" strike="noStrike" baseline="0" dirty="0">
                <a:solidFill>
                  <a:srgbClr val="000000"/>
                </a:solidFill>
                <a:latin typeface="LiberationSerif-Bold"/>
              </a:rPr>
              <a:t>and </a:t>
            </a:r>
            <a:r>
              <a:rPr lang="en-US" sz="2200" b="1" i="1" u="none" strike="noStrike" baseline="0" dirty="0">
                <a:solidFill>
                  <a:srgbClr val="000000"/>
                </a:solidFill>
                <a:latin typeface="LiberationSerif-BoldItalic"/>
              </a:rPr>
              <a:t>a</a:t>
            </a:r>
            <a:r>
              <a:rPr lang="en-US" sz="2200" b="0" i="0" u="none" strike="noStrike" baseline="0" dirty="0">
                <a:solidFill>
                  <a:srgbClr val="000000"/>
                </a:solidFill>
                <a:latin typeface="LiberationSerif"/>
              </a:rPr>
              <a:t>3, and </a:t>
            </a:r>
            <a:r>
              <a:rPr lang="en-US" sz="2200" b="1" i="0" u="none" strike="noStrike" baseline="0" dirty="0">
                <a:solidFill>
                  <a:srgbClr val="000000"/>
                </a:solidFill>
                <a:latin typeface="LiberationSerif-Bold"/>
              </a:rPr>
              <a:t>Cu</a:t>
            </a:r>
            <a:r>
              <a:rPr lang="en-US" sz="2200" b="0" i="0" u="none" strike="noStrike" baseline="0" dirty="0">
                <a:solidFill>
                  <a:srgbClr val="000000"/>
                </a:solidFill>
                <a:latin typeface="LiberationSerif"/>
              </a:rPr>
              <a:t>. Electrons are passed initially to a </a:t>
            </a:r>
            <a:r>
              <a:rPr lang="en-US" sz="2200" b="0" i="0" u="none" strike="noStrike" baseline="0" dirty="0" err="1">
                <a:solidFill>
                  <a:srgbClr val="000000"/>
                </a:solidFill>
                <a:latin typeface="LiberationSerif"/>
              </a:rPr>
              <a:t>CuA</a:t>
            </a:r>
            <a:r>
              <a:rPr lang="en-US" sz="2200" b="0" i="0" u="none" strike="noStrike" baseline="0" dirty="0">
                <a:solidFill>
                  <a:srgbClr val="000000"/>
                </a:solidFill>
                <a:latin typeface="LiberationSerif"/>
              </a:rPr>
              <a:t>, then in s to heme </a:t>
            </a:r>
            <a:r>
              <a:rPr lang="en-US" sz="2200" b="0" i="1" u="none" strike="noStrike" baseline="0" dirty="0">
                <a:solidFill>
                  <a:srgbClr val="000000"/>
                </a:solidFill>
                <a:latin typeface="LiberationSerif-Italic"/>
              </a:rPr>
              <a:t>a</a:t>
            </a:r>
            <a:r>
              <a:rPr lang="en-US" sz="2200" b="0" i="0" u="none" strike="noStrike" baseline="0" dirty="0">
                <a:solidFill>
                  <a:srgbClr val="000000"/>
                </a:solidFill>
                <a:latin typeface="LiberationSerif"/>
              </a:rPr>
              <a:t>, heme </a:t>
            </a:r>
            <a:r>
              <a:rPr lang="en-US" sz="2200" b="0" i="1" u="none" strike="noStrike" baseline="0" dirty="0">
                <a:solidFill>
                  <a:srgbClr val="000000"/>
                </a:solidFill>
                <a:latin typeface="LiberationSerif-Italic"/>
              </a:rPr>
              <a:t>a</a:t>
            </a:r>
            <a:r>
              <a:rPr lang="en-US" sz="2200" b="0" i="0" u="none" strike="noStrike" baseline="0" dirty="0">
                <a:solidFill>
                  <a:srgbClr val="000000"/>
                </a:solidFill>
                <a:latin typeface="LiberationSerif"/>
              </a:rPr>
              <a:t>3, a second Cu center, </a:t>
            </a:r>
            <a:r>
              <a:rPr lang="en-US" sz="2200" b="0" i="0" u="none" strike="noStrike" baseline="0" dirty="0" err="1">
                <a:solidFill>
                  <a:srgbClr val="000000"/>
                </a:solidFill>
                <a:latin typeface="LiberationSerif"/>
              </a:rPr>
              <a:t>CuB</a:t>
            </a:r>
            <a:r>
              <a:rPr lang="en-US" sz="2200" b="0" i="0" u="none" strike="noStrike" baseline="0" dirty="0">
                <a:solidFill>
                  <a:srgbClr val="000000"/>
                </a:solidFill>
                <a:latin typeface="LiberationSerif"/>
              </a:rPr>
              <a:t>, which is linked to heme </a:t>
            </a:r>
            <a:r>
              <a:rPr lang="en-US" sz="2200" b="0" i="1" u="none" strike="noStrike" baseline="0" dirty="0">
                <a:solidFill>
                  <a:srgbClr val="000000"/>
                </a:solidFill>
                <a:latin typeface="LiberationSerif-Italic"/>
              </a:rPr>
              <a:t>a</a:t>
            </a:r>
            <a:r>
              <a:rPr lang="en-US" sz="2200" b="0" i="0" u="none" strike="noStrike" baseline="0" dirty="0">
                <a:solidFill>
                  <a:srgbClr val="000000"/>
                </a:solidFill>
                <a:latin typeface="LiberationSerif"/>
              </a:rPr>
              <a:t>3, and finally to O2.</a:t>
            </a:r>
          </a:p>
          <a:p>
            <a:pPr marL="137160" indent="0" algn="l">
              <a:buNone/>
            </a:pPr>
            <a:endParaRPr lang="en-US" sz="2200" b="0" i="0" u="none" strike="noStrike" baseline="0" dirty="0">
              <a:solidFill>
                <a:srgbClr val="000000"/>
              </a:solidFill>
              <a:latin typeface="LiberationSerif"/>
            </a:endParaRPr>
          </a:p>
          <a:p>
            <a:pPr algn="l"/>
            <a:r>
              <a:rPr lang="en-US" sz="2200" dirty="0">
                <a:solidFill>
                  <a:srgbClr val="000000"/>
                </a:solidFill>
                <a:latin typeface="LiberationSerif"/>
              </a:rPr>
              <a:t>8</a:t>
            </a:r>
            <a:r>
              <a:rPr lang="en-US" sz="2200" b="0" i="0" u="none" strike="noStrike" baseline="0" dirty="0">
                <a:solidFill>
                  <a:srgbClr val="000000"/>
                </a:solidFill>
                <a:latin typeface="LiberationSerif"/>
              </a:rPr>
              <a:t> H+ are removed from the matrix, of which </a:t>
            </a:r>
            <a:r>
              <a:rPr lang="en-US" sz="2200" dirty="0">
                <a:solidFill>
                  <a:srgbClr val="000000"/>
                </a:solidFill>
                <a:latin typeface="LiberationSerif"/>
              </a:rPr>
              <a:t>4</a:t>
            </a:r>
            <a:r>
              <a:rPr lang="en-US" sz="2200" b="0" i="0" u="none" strike="noStrike" baseline="0" dirty="0">
                <a:solidFill>
                  <a:srgbClr val="000000"/>
                </a:solidFill>
                <a:latin typeface="LiberationSerif"/>
              </a:rPr>
              <a:t> are used to form </a:t>
            </a:r>
            <a:r>
              <a:rPr lang="en-US" sz="2200" dirty="0">
                <a:solidFill>
                  <a:srgbClr val="000000"/>
                </a:solidFill>
                <a:latin typeface="LiberationSerif"/>
              </a:rPr>
              <a:t>2</a:t>
            </a:r>
            <a:r>
              <a:rPr lang="en-US" sz="2200" b="0" i="0" u="none" strike="noStrike" baseline="0" dirty="0">
                <a:solidFill>
                  <a:srgbClr val="000000"/>
                </a:solidFill>
                <a:latin typeface="LiberationSerif"/>
              </a:rPr>
              <a:t> water molecules and </a:t>
            </a:r>
            <a:r>
              <a:rPr lang="en-US" sz="2200" dirty="0">
                <a:solidFill>
                  <a:srgbClr val="000000"/>
                </a:solidFill>
                <a:latin typeface="LiberationSerif"/>
              </a:rPr>
              <a:t>4</a:t>
            </a:r>
            <a:r>
              <a:rPr lang="en-US" sz="2200" b="0" i="0" u="none" strike="noStrike" baseline="0" dirty="0">
                <a:solidFill>
                  <a:srgbClr val="000000"/>
                </a:solidFill>
                <a:latin typeface="LiberationSerif"/>
              </a:rPr>
              <a:t> are pumped into the intermembrane space. </a:t>
            </a:r>
          </a:p>
          <a:p>
            <a:pPr algn="l"/>
            <a:r>
              <a:rPr lang="en-US" sz="2200" b="0" i="0" u="none" strike="noStrike" baseline="0" dirty="0">
                <a:solidFill>
                  <a:srgbClr val="000000"/>
                </a:solidFill>
                <a:latin typeface="LiberationSerif"/>
              </a:rPr>
              <a:t>Thus, for every pair of electrons passing down the chain from NADH or FADH2, 2H+ are pumped across the membrane by Complex IV.</a:t>
            </a:r>
            <a:endParaRPr lang="en-US" sz="2200" dirty="0"/>
          </a:p>
        </p:txBody>
      </p:sp>
      <p:sp>
        <p:nvSpPr>
          <p:cNvPr id="4" name="Title 3">
            <a:extLst>
              <a:ext uri="{FF2B5EF4-FFF2-40B4-BE49-F238E27FC236}">
                <a16:creationId xmlns:a16="http://schemas.microsoft.com/office/drawing/2014/main" id="{4F8FF73E-BEE9-10DF-5879-AFC01D94B73B}"/>
              </a:ext>
            </a:extLst>
          </p:cNvPr>
          <p:cNvSpPr>
            <a:spLocks noGrp="1"/>
          </p:cNvSpPr>
          <p:nvPr>
            <p:ph type="title"/>
          </p:nvPr>
        </p:nvSpPr>
        <p:spPr>
          <a:xfrm>
            <a:off x="812800" y="0"/>
            <a:ext cx="10972800" cy="594044"/>
          </a:xfrm>
        </p:spPr>
        <p:txBody>
          <a:bodyPr>
            <a:normAutofit fontScale="90000"/>
          </a:bodyPr>
          <a:lstStyle/>
          <a:p>
            <a:r>
              <a:rPr lang="en-US" dirty="0">
                <a:solidFill>
                  <a:schemeClr val="bg1"/>
                </a:solidFill>
                <a:effectLst/>
              </a:rPr>
              <a:t>Complex IV</a:t>
            </a:r>
          </a:p>
        </p:txBody>
      </p:sp>
    </p:spTree>
    <p:extLst>
      <p:ext uri="{BB962C8B-B14F-4D97-AF65-F5344CB8AC3E}">
        <p14:creationId xmlns:p14="http://schemas.microsoft.com/office/powerpoint/2010/main" val="2771464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9782FF8-9786-CF6E-2B69-0EC7E8F10A96}"/>
              </a:ext>
            </a:extLst>
          </p:cNvPr>
          <p:cNvSpPr>
            <a:spLocks noGrp="1"/>
          </p:cNvSpPr>
          <p:nvPr>
            <p:ph sz="half" idx="1"/>
          </p:nvPr>
        </p:nvSpPr>
        <p:spPr>
          <a:xfrm>
            <a:off x="91440" y="772160"/>
            <a:ext cx="11633200" cy="6004241"/>
          </a:xfrm>
        </p:spPr>
        <p:txBody>
          <a:bodyPr/>
          <a:lstStyle/>
          <a:p>
            <a:pPr algn="l"/>
            <a:endParaRPr lang="en-US" sz="2400" b="0" i="0" u="sng" strike="noStrike" baseline="0" dirty="0">
              <a:solidFill>
                <a:schemeClr val="bg1"/>
              </a:solidFill>
              <a:latin typeface="LiberationSerif"/>
            </a:endParaRPr>
          </a:p>
          <a:p>
            <a:pPr algn="l"/>
            <a:r>
              <a:rPr lang="en-US" sz="2400" b="0" i="0" u="sng" strike="noStrike" baseline="0" dirty="0">
                <a:solidFill>
                  <a:schemeClr val="bg1"/>
                </a:solidFill>
                <a:latin typeface="LiberationSerif"/>
              </a:rPr>
              <a:t>The flow of electrons</a:t>
            </a:r>
            <a:r>
              <a:rPr lang="en-US" sz="2400" b="0" i="0" u="none" strike="noStrike" baseline="0" dirty="0">
                <a:solidFill>
                  <a:schemeClr val="bg1"/>
                </a:solidFill>
                <a:latin typeface="LiberationSerif"/>
              </a:rPr>
              <a:t> through the respiratory chain </a:t>
            </a:r>
            <a:r>
              <a:rPr lang="en-US" sz="2400" b="1" i="0" u="sng" strike="noStrike" baseline="0" dirty="0">
                <a:latin typeface="LiberationSerif"/>
              </a:rPr>
              <a:t>generates ATP </a:t>
            </a:r>
            <a:r>
              <a:rPr lang="en-US" sz="2400" b="0" i="0" u="none" strike="noStrike" baseline="0" dirty="0">
                <a:solidFill>
                  <a:schemeClr val="bg1"/>
                </a:solidFill>
                <a:latin typeface="LiberationSerif"/>
              </a:rPr>
              <a:t>by the process of </a:t>
            </a:r>
            <a:r>
              <a:rPr lang="en-US" sz="2400" b="1" i="0" u="sng" strike="noStrike" baseline="0" dirty="0">
                <a:solidFill>
                  <a:schemeClr val="bg1"/>
                </a:solidFill>
                <a:latin typeface="LiberationSerif-Bold"/>
              </a:rPr>
              <a:t>oxidative phosphorylation</a:t>
            </a:r>
            <a:r>
              <a:rPr lang="en-US" sz="1800" b="1" i="0" u="sng" strike="noStrike" baseline="0" dirty="0">
                <a:solidFill>
                  <a:schemeClr val="bg1"/>
                </a:solidFill>
                <a:latin typeface="LiberationSerif-Bold"/>
              </a:rPr>
              <a:t>.</a:t>
            </a:r>
          </a:p>
          <a:p>
            <a:pPr algn="l"/>
            <a:endParaRPr lang="en-US" sz="1800" b="1" i="0" u="sng" strike="noStrike" baseline="0" dirty="0">
              <a:solidFill>
                <a:schemeClr val="bg1"/>
              </a:solidFill>
              <a:latin typeface="LiberationSerif-Bold"/>
            </a:endParaRPr>
          </a:p>
          <a:p>
            <a:pPr algn="l"/>
            <a:r>
              <a:rPr lang="en-US" dirty="0">
                <a:solidFill>
                  <a:schemeClr val="bg1"/>
                </a:solidFill>
              </a:rPr>
              <a:t>the proton motive force caused by the electrochemical potential difference (negative on the matrix side) drives the mechanism of ATP synthesis. </a:t>
            </a:r>
          </a:p>
          <a:p>
            <a:pPr algn="l"/>
            <a:endParaRPr lang="en-US" dirty="0">
              <a:solidFill>
                <a:schemeClr val="bg1"/>
              </a:solidFill>
            </a:endParaRPr>
          </a:p>
          <a:p>
            <a:pPr algn="l"/>
            <a:r>
              <a:rPr lang="en-US" dirty="0">
                <a:solidFill>
                  <a:schemeClr val="bg1"/>
                </a:solidFill>
              </a:rPr>
              <a:t>Complexes I, III, and IV act as proton pumps, moving H+ from the mitochondrial matrix to the intermembrane space. </a:t>
            </a:r>
          </a:p>
          <a:p>
            <a:pPr algn="l"/>
            <a:endParaRPr lang="en-US" dirty="0">
              <a:solidFill>
                <a:schemeClr val="bg1"/>
              </a:solidFill>
            </a:endParaRPr>
          </a:p>
          <a:p>
            <a:pPr algn="l"/>
            <a:r>
              <a:rPr lang="en-US" dirty="0">
                <a:solidFill>
                  <a:schemeClr val="bg1"/>
                </a:solidFill>
              </a:rPr>
              <a:t>Since the inner mitochondrial membrane is impermeable to ions in general and particularly to protons, these accumulate in the intermembrane space, creating the proton motive force predicted by the chemiosmotic theory.</a:t>
            </a:r>
          </a:p>
        </p:txBody>
      </p:sp>
      <p:sp>
        <p:nvSpPr>
          <p:cNvPr id="4" name="Title 3">
            <a:extLst>
              <a:ext uri="{FF2B5EF4-FFF2-40B4-BE49-F238E27FC236}">
                <a16:creationId xmlns:a16="http://schemas.microsoft.com/office/drawing/2014/main" id="{EF248226-6113-1577-6837-36BBF6424A79}"/>
              </a:ext>
            </a:extLst>
          </p:cNvPr>
          <p:cNvSpPr>
            <a:spLocks noGrp="1"/>
          </p:cNvSpPr>
          <p:nvPr>
            <p:ph type="title"/>
          </p:nvPr>
        </p:nvSpPr>
        <p:spPr>
          <a:xfrm>
            <a:off x="609600" y="81598"/>
            <a:ext cx="10972800" cy="568642"/>
          </a:xfrm>
        </p:spPr>
        <p:txBody>
          <a:bodyPr>
            <a:normAutofit fontScale="90000"/>
          </a:bodyPr>
          <a:lstStyle/>
          <a:p>
            <a:r>
              <a:rPr lang="en-US" dirty="0">
                <a:solidFill>
                  <a:schemeClr val="bg1"/>
                </a:solidFill>
                <a:effectLst/>
              </a:rPr>
              <a:t>PROTON GRADIENT</a:t>
            </a:r>
          </a:p>
        </p:txBody>
      </p:sp>
    </p:spTree>
    <p:extLst>
      <p:ext uri="{BB962C8B-B14F-4D97-AF65-F5344CB8AC3E}">
        <p14:creationId xmlns:p14="http://schemas.microsoft.com/office/powerpoint/2010/main" val="41119641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FEF5ACE-C131-0EB2-4F50-611254B33289}"/>
              </a:ext>
            </a:extLst>
          </p:cNvPr>
          <p:cNvSpPr>
            <a:spLocks noGrp="1"/>
          </p:cNvSpPr>
          <p:nvPr>
            <p:ph sz="half" idx="1"/>
          </p:nvPr>
        </p:nvSpPr>
        <p:spPr>
          <a:xfrm>
            <a:off x="0" y="792163"/>
            <a:ext cx="6959600" cy="5964238"/>
          </a:xfrm>
        </p:spPr>
        <p:txBody>
          <a:bodyPr>
            <a:normAutofit/>
          </a:bodyPr>
          <a:lstStyle/>
          <a:p>
            <a:pPr marL="137160" indent="0" algn="l">
              <a:buNone/>
            </a:pPr>
            <a:r>
              <a:rPr lang="en-US" sz="1800" b="0" i="0" u="none" strike="noStrike" baseline="0" dirty="0">
                <a:solidFill>
                  <a:schemeClr val="bg1"/>
                </a:solidFill>
                <a:latin typeface="LiberationSerif"/>
              </a:rPr>
              <a:t>- The proton motive force drives a membrane-located </a:t>
            </a:r>
            <a:r>
              <a:rPr lang="en-US" sz="1800" b="1" i="0" u="none" strike="noStrike" baseline="0" dirty="0">
                <a:solidFill>
                  <a:schemeClr val="bg1"/>
                </a:solidFill>
                <a:latin typeface="LiberationSerif-Bold"/>
              </a:rPr>
              <a:t>ATP synthase </a:t>
            </a:r>
            <a:r>
              <a:rPr lang="en-US" sz="1800" b="0" i="0" u="none" strike="noStrike" baseline="0" dirty="0">
                <a:solidFill>
                  <a:schemeClr val="bg1"/>
                </a:solidFill>
                <a:latin typeface="LiberationSerif"/>
              </a:rPr>
              <a:t>that forms ATP in the presence of Pi + ADP. </a:t>
            </a:r>
          </a:p>
          <a:p>
            <a:pPr marL="137160" indent="0" algn="l">
              <a:buNone/>
            </a:pPr>
            <a:r>
              <a:rPr lang="en-US" sz="1800" b="0" i="0" u="none" strike="noStrike" baseline="0" dirty="0">
                <a:solidFill>
                  <a:schemeClr val="bg1"/>
                </a:solidFill>
                <a:latin typeface="LiberationSerif"/>
              </a:rPr>
              <a:t>- </a:t>
            </a:r>
            <a:r>
              <a:rPr lang="en-US" sz="1800" b="1" i="0" u="sng" strike="noStrike" baseline="0" dirty="0">
                <a:solidFill>
                  <a:schemeClr val="bg1"/>
                </a:solidFill>
                <a:latin typeface="LiberationSerif"/>
              </a:rPr>
              <a:t>ATP synthase </a:t>
            </a:r>
            <a:r>
              <a:rPr lang="en-US" sz="1800" b="0" i="0" u="none" strike="noStrike" baseline="0" dirty="0">
                <a:solidFill>
                  <a:schemeClr val="bg1"/>
                </a:solidFill>
                <a:latin typeface="LiberationSerif"/>
              </a:rPr>
              <a:t>is </a:t>
            </a:r>
            <a:r>
              <a:rPr lang="en-US" sz="1800" b="1" i="0" u="none" strike="noStrike" baseline="0" dirty="0">
                <a:solidFill>
                  <a:schemeClr val="bg1"/>
                </a:solidFill>
                <a:latin typeface="LiberationSerif"/>
              </a:rPr>
              <a:t>located </a:t>
            </a:r>
            <a:r>
              <a:rPr lang="en-US" sz="1800" b="1" i="0" u="sng" strike="noStrike" baseline="0" dirty="0">
                <a:solidFill>
                  <a:schemeClr val="bg1"/>
                </a:solidFill>
                <a:latin typeface="LiberationSerif"/>
              </a:rPr>
              <a:t>in the inner membrane</a:t>
            </a:r>
            <a:r>
              <a:rPr lang="en-US" sz="1800" b="0" i="0" u="none" strike="noStrike" baseline="0" dirty="0">
                <a:solidFill>
                  <a:schemeClr val="bg1"/>
                </a:solidFill>
                <a:latin typeface="LiberationSerif"/>
              </a:rPr>
              <a:t>, together with the respiratory chain complexes</a:t>
            </a:r>
          </a:p>
          <a:p>
            <a:pPr algn="l"/>
            <a:endParaRPr lang="en-US" sz="1800" b="0" i="0" u="none" strike="noStrike" baseline="0" dirty="0">
              <a:solidFill>
                <a:schemeClr val="bg1"/>
              </a:solidFill>
              <a:latin typeface="LiberationSerif"/>
            </a:endParaRPr>
          </a:p>
          <a:p>
            <a:pPr algn="l">
              <a:buFontTx/>
              <a:buChar char="-"/>
            </a:pPr>
            <a:r>
              <a:rPr lang="en-US" sz="1800" b="0" i="0" u="none" strike="noStrike" baseline="0" dirty="0">
                <a:solidFill>
                  <a:schemeClr val="bg1"/>
                </a:solidFill>
                <a:latin typeface="LiberationSerif"/>
              </a:rPr>
              <a:t>F1 is attached to a membrane protein complex known as F0, which also consists of several protein subunits.</a:t>
            </a:r>
          </a:p>
          <a:p>
            <a:pPr algn="l">
              <a:buFontTx/>
              <a:buChar char="-"/>
            </a:pPr>
            <a:r>
              <a:rPr lang="en-US" sz="1800" b="0" i="0" u="none" strike="noStrike" baseline="0" dirty="0">
                <a:solidFill>
                  <a:schemeClr val="bg1"/>
                </a:solidFill>
                <a:latin typeface="LiberationSerif"/>
              </a:rPr>
              <a:t> F0 forms a proton channel. </a:t>
            </a:r>
          </a:p>
          <a:p>
            <a:pPr algn="l">
              <a:buFontTx/>
              <a:buChar char="-"/>
            </a:pPr>
            <a:r>
              <a:rPr lang="en-US" sz="1800" dirty="0">
                <a:solidFill>
                  <a:schemeClr val="bg1"/>
                </a:solidFill>
                <a:latin typeface="LiberationSerif"/>
              </a:rPr>
              <a:t>P</a:t>
            </a:r>
            <a:r>
              <a:rPr lang="en-US" sz="1800" b="0" i="0" u="none" strike="noStrike" baseline="0" dirty="0">
                <a:solidFill>
                  <a:schemeClr val="bg1"/>
                </a:solidFill>
                <a:latin typeface="LiberationSerif"/>
              </a:rPr>
              <a:t>rotons flow through F0 and rotate membrane driving the production of ATP in the F1 complex</a:t>
            </a:r>
          </a:p>
          <a:p>
            <a:pPr algn="l"/>
            <a:endParaRPr lang="en-US" sz="1800" b="0" i="0" u="none" strike="noStrike" baseline="0" dirty="0">
              <a:solidFill>
                <a:schemeClr val="bg1"/>
              </a:solidFill>
              <a:latin typeface="LiberationSerif"/>
            </a:endParaRPr>
          </a:p>
          <a:p>
            <a:pPr algn="l"/>
            <a:r>
              <a:rPr lang="en-US" sz="1800" b="0" i="0" u="none" strike="noStrike" baseline="0" dirty="0">
                <a:solidFill>
                  <a:schemeClr val="bg1"/>
                </a:solidFill>
                <a:latin typeface="LiberationSerif"/>
              </a:rPr>
              <a:t>This is thought to occur by a </a:t>
            </a:r>
            <a:r>
              <a:rPr lang="en-US" sz="1800" b="1" i="0" u="none" strike="noStrike" baseline="0" dirty="0">
                <a:solidFill>
                  <a:schemeClr val="bg1"/>
                </a:solidFill>
                <a:latin typeface="LiberationSerif-Bold"/>
              </a:rPr>
              <a:t>binding change mechanism </a:t>
            </a:r>
            <a:r>
              <a:rPr lang="en-US" sz="1800" b="0" i="0" u="none" strike="noStrike" baseline="0" dirty="0">
                <a:solidFill>
                  <a:schemeClr val="bg1"/>
                </a:solidFill>
                <a:latin typeface="LiberationSerif"/>
              </a:rPr>
              <a:t>in which the conformation of the β subunits in F1 is changed as the axis rotates from one that binds ATP tightly to one that releases ATP and binds ADP and Pi so that the next ATP can be formed.</a:t>
            </a:r>
          </a:p>
          <a:p>
            <a:pPr algn="l"/>
            <a:endParaRPr lang="en-US" sz="1800" b="0" i="0" u="none" strike="noStrike" baseline="0" dirty="0">
              <a:solidFill>
                <a:schemeClr val="bg1"/>
              </a:solidFill>
              <a:latin typeface="LiberationSerif"/>
            </a:endParaRPr>
          </a:p>
          <a:p>
            <a:pPr algn="l"/>
            <a:r>
              <a:rPr lang="en-US" sz="1800" b="0" i="0" u="none" strike="noStrike" baseline="0" dirty="0">
                <a:solidFill>
                  <a:schemeClr val="bg1"/>
                </a:solidFill>
                <a:latin typeface="LiberationSerif"/>
              </a:rPr>
              <a:t> As indicated above, for each NADH oxidized, Complexes I and III translocate four protons each and Complex IV </a:t>
            </a:r>
            <a:r>
              <a:rPr lang="en-US" sz="1800" b="0" i="0" u="none" strike="noStrike" baseline="0" dirty="0" err="1">
                <a:solidFill>
                  <a:schemeClr val="bg1"/>
                </a:solidFill>
                <a:latin typeface="LiberationSerif"/>
              </a:rPr>
              <a:t>translocates</a:t>
            </a:r>
            <a:r>
              <a:rPr lang="en-US" sz="1800" b="0" i="0" u="none" strike="noStrike" baseline="0" dirty="0">
                <a:solidFill>
                  <a:schemeClr val="bg1"/>
                </a:solidFill>
                <a:latin typeface="LiberationSerif"/>
              </a:rPr>
              <a:t> two.</a:t>
            </a:r>
            <a:endParaRPr lang="en-US" dirty="0">
              <a:solidFill>
                <a:schemeClr val="bg1"/>
              </a:solidFill>
            </a:endParaRPr>
          </a:p>
        </p:txBody>
      </p:sp>
      <p:sp>
        <p:nvSpPr>
          <p:cNvPr id="4" name="Title 3">
            <a:extLst>
              <a:ext uri="{FF2B5EF4-FFF2-40B4-BE49-F238E27FC236}">
                <a16:creationId xmlns:a16="http://schemas.microsoft.com/office/drawing/2014/main" id="{EFABDB2C-CE8D-4757-9D64-3F6D2A1FDAA5}"/>
              </a:ext>
            </a:extLst>
          </p:cNvPr>
          <p:cNvSpPr>
            <a:spLocks noGrp="1"/>
          </p:cNvSpPr>
          <p:nvPr>
            <p:ph type="title"/>
          </p:nvPr>
        </p:nvSpPr>
        <p:spPr>
          <a:xfrm>
            <a:off x="609600" y="0"/>
            <a:ext cx="10972800" cy="792162"/>
          </a:xfrm>
        </p:spPr>
        <p:txBody>
          <a:bodyPr/>
          <a:lstStyle/>
          <a:p>
            <a:r>
              <a:rPr lang="en-US" dirty="0">
                <a:solidFill>
                  <a:schemeClr val="bg1"/>
                </a:solidFill>
                <a:effectLst/>
              </a:rPr>
              <a:t>ATP synthase</a:t>
            </a:r>
          </a:p>
        </p:txBody>
      </p:sp>
      <p:pic>
        <p:nvPicPr>
          <p:cNvPr id="6" name="Picture 5">
            <a:extLst>
              <a:ext uri="{FF2B5EF4-FFF2-40B4-BE49-F238E27FC236}">
                <a16:creationId xmlns:a16="http://schemas.microsoft.com/office/drawing/2014/main" id="{B4D1E8D7-6FA1-15E8-994A-DD04DF2296FD}"/>
              </a:ext>
            </a:extLst>
          </p:cNvPr>
          <p:cNvPicPr>
            <a:picLocks noChangeAspect="1"/>
          </p:cNvPicPr>
          <p:nvPr/>
        </p:nvPicPr>
        <p:blipFill>
          <a:blip r:embed="rId2"/>
          <a:stretch>
            <a:fillRect/>
          </a:stretch>
        </p:blipFill>
        <p:spPr>
          <a:xfrm>
            <a:off x="6908800" y="1229361"/>
            <a:ext cx="5232400" cy="4917440"/>
          </a:xfrm>
          <a:prstGeom prst="rect">
            <a:avLst/>
          </a:prstGeom>
        </p:spPr>
      </p:pic>
    </p:spTree>
    <p:extLst>
      <p:ext uri="{BB962C8B-B14F-4D97-AF65-F5344CB8AC3E}">
        <p14:creationId xmlns:p14="http://schemas.microsoft.com/office/powerpoint/2010/main" val="18662535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B8F8E37-F2D7-8436-474A-7B39A7F41C70}"/>
              </a:ext>
            </a:extLst>
          </p:cNvPr>
          <p:cNvSpPr>
            <a:spLocks noGrp="1"/>
          </p:cNvSpPr>
          <p:nvPr>
            <p:ph sz="half" idx="1"/>
          </p:nvPr>
        </p:nvSpPr>
        <p:spPr>
          <a:xfrm>
            <a:off x="609600" y="919481"/>
            <a:ext cx="10972800" cy="4525963"/>
          </a:xfrm>
        </p:spPr>
        <p:txBody>
          <a:bodyPr>
            <a:normAutofit/>
          </a:bodyPr>
          <a:lstStyle/>
          <a:p>
            <a:pPr algn="l"/>
            <a:r>
              <a:rPr lang="en-US" sz="2400" b="0" i="0" u="none" strike="noStrike" baseline="0" dirty="0">
                <a:solidFill>
                  <a:srgbClr val="000000"/>
                </a:solidFill>
                <a:latin typeface="LiberationSerif"/>
              </a:rPr>
              <a:t>For each mol of substrate oxidized via Complexes I, III, and IV in the respiratory chain (</a:t>
            </a:r>
            <a:r>
              <a:rPr lang="en-US" sz="2400" b="0" i="0" u="none" strike="noStrike" baseline="0" dirty="0" err="1">
                <a:solidFill>
                  <a:srgbClr val="000000"/>
                </a:solidFill>
                <a:latin typeface="LiberationSerif"/>
              </a:rPr>
              <a:t>ie</a:t>
            </a:r>
            <a:r>
              <a:rPr lang="en-US" sz="2400" b="0" i="0" u="none" strike="noStrike" baseline="0" dirty="0">
                <a:solidFill>
                  <a:srgbClr val="000000"/>
                </a:solidFill>
                <a:latin typeface="LiberationSerif"/>
              </a:rPr>
              <a:t>, via NADH), 2.5 mol of ATP are formed per 0.5 mol of O2 consumed, that is, the P:O ratio = 2.5.</a:t>
            </a:r>
          </a:p>
          <a:p>
            <a:pPr algn="l"/>
            <a:endParaRPr lang="en-US" sz="2400" b="0" i="0" u="none" strike="noStrike" baseline="0" dirty="0">
              <a:solidFill>
                <a:srgbClr val="000000"/>
              </a:solidFill>
              <a:latin typeface="LiberationSerif"/>
            </a:endParaRPr>
          </a:p>
          <a:p>
            <a:pPr algn="l"/>
            <a:r>
              <a:rPr lang="en-US" sz="2400" b="0" i="0" u="none" strike="noStrike" baseline="0" dirty="0">
                <a:solidFill>
                  <a:srgbClr val="000000"/>
                </a:solidFill>
                <a:latin typeface="LiberationSerif"/>
              </a:rPr>
              <a:t> On the other hand, when 1 mol of substrate (</a:t>
            </a:r>
            <a:r>
              <a:rPr lang="en-US" sz="2400" b="0" i="0" u="none" strike="noStrike" baseline="0" dirty="0" err="1">
                <a:solidFill>
                  <a:srgbClr val="000000"/>
                </a:solidFill>
                <a:latin typeface="LiberationSerif"/>
              </a:rPr>
              <a:t>eg</a:t>
            </a:r>
            <a:r>
              <a:rPr lang="en-US" sz="2400" b="0" i="0" u="none" strike="noStrike" baseline="0" dirty="0">
                <a:solidFill>
                  <a:srgbClr val="000000"/>
                </a:solidFill>
                <a:latin typeface="LiberationSerif"/>
              </a:rPr>
              <a:t>, succinate or 3-phophoglycerate) is oxidized via Complexes II, III, and IV, only 1.5 mol of ATP are formed, that is, P:O = 1.5.</a:t>
            </a:r>
          </a:p>
          <a:p>
            <a:pPr algn="l"/>
            <a:endParaRPr lang="en-US" sz="2400" b="0" i="0" u="none" strike="noStrike" baseline="0" dirty="0">
              <a:solidFill>
                <a:srgbClr val="000000"/>
              </a:solidFill>
              <a:latin typeface="LiberationSerif"/>
            </a:endParaRPr>
          </a:p>
          <a:p>
            <a:pPr algn="l"/>
            <a:r>
              <a:rPr lang="en-US" sz="2400" b="0" i="0" u="none" strike="noStrike" baseline="0" dirty="0">
                <a:solidFill>
                  <a:srgbClr val="000000"/>
                </a:solidFill>
                <a:latin typeface="LiberationSerif"/>
              </a:rPr>
              <a:t> These reactions are known as </a:t>
            </a:r>
            <a:r>
              <a:rPr lang="en-US" sz="2400" b="1" i="0" u="none" strike="noStrike" baseline="0" dirty="0">
                <a:solidFill>
                  <a:srgbClr val="000000"/>
                </a:solidFill>
                <a:latin typeface="LiberationSerif-Bold"/>
              </a:rPr>
              <a:t>oxidative phosphorylation at the respiratory chain level</a:t>
            </a:r>
            <a:r>
              <a:rPr lang="en-US" sz="2400" b="0" i="0" u="none" strike="noStrike" baseline="0" dirty="0">
                <a:solidFill>
                  <a:srgbClr val="000000"/>
                </a:solidFill>
                <a:latin typeface="LiberationSerif"/>
              </a:rPr>
              <a:t>.</a:t>
            </a:r>
            <a:endParaRPr lang="en-US" sz="2400" dirty="0"/>
          </a:p>
        </p:txBody>
      </p:sp>
    </p:spTree>
    <p:extLst>
      <p:ext uri="{BB962C8B-B14F-4D97-AF65-F5344CB8AC3E}">
        <p14:creationId xmlns:p14="http://schemas.microsoft.com/office/powerpoint/2010/main" val="29479985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946CBFB-2146-FEAE-1672-6BA8ACA848B0}"/>
              </a:ext>
            </a:extLst>
          </p:cNvPr>
          <p:cNvSpPr>
            <a:spLocks noGrp="1"/>
          </p:cNvSpPr>
          <p:nvPr>
            <p:ph sz="half" idx="1"/>
          </p:nvPr>
        </p:nvSpPr>
        <p:spPr>
          <a:xfrm>
            <a:off x="0" y="792481"/>
            <a:ext cx="12039600" cy="5333684"/>
          </a:xfrm>
        </p:spPr>
        <p:txBody>
          <a:bodyPr>
            <a:noAutofit/>
          </a:bodyPr>
          <a:lstStyle/>
          <a:p>
            <a:pPr algn="l"/>
            <a:r>
              <a:rPr lang="en-US" sz="2000" b="0" i="0" u="none" strike="noStrike" baseline="0" dirty="0">
                <a:latin typeface="LiberationSerif"/>
              </a:rPr>
              <a:t>These include the mitochondrial respiratory chain, key enzymes in fatty acid and amino acid oxidation and the citric acid cycle. </a:t>
            </a:r>
          </a:p>
          <a:p>
            <a:pPr algn="l"/>
            <a:r>
              <a:rPr lang="en-US" sz="2000" b="0" dirty="0">
                <a:effectLst/>
              </a:rPr>
              <a:t>Oxidation is a process which involves the addition of oxygen or any electronegative element or the removal of hydrogen or any electropositive element. Oxidation is defined as the process in which an atom or ion loses one or more electrons.</a:t>
            </a:r>
            <a:endParaRPr lang="en-US" sz="2000" dirty="0"/>
          </a:p>
          <a:p>
            <a:r>
              <a:rPr lang="en-US" sz="2000" b="0" dirty="0">
                <a:effectLst/>
              </a:rPr>
              <a:t>Reduction is a process which involves the addition of hydrogen or any electropositive element or the removal of oxygen or any electronegative element. Reduction is defined as the process in which an atom or ion gains one or more electrons.</a:t>
            </a:r>
            <a:endParaRPr lang="en-US" sz="2000" dirty="0"/>
          </a:p>
          <a:p>
            <a:r>
              <a:rPr lang="en-US" sz="2000" dirty="0"/>
              <a:t>Oxidation and Reduction reactions are always interlinked. Because electrons are neither created nor destroyed in a chemical reaction, oxidation and reduction always occur in pairs, it is impossible to have one without the other.</a:t>
            </a:r>
          </a:p>
          <a:p>
            <a:r>
              <a:rPr lang="en-US" sz="2000" dirty="0"/>
              <a:t>Since oxidation and reduction cannot occur individually, they as a whole are called  ‘Redox Reactions’. The reactant that oxidizes the other reactants is called as the </a:t>
            </a:r>
            <a:r>
              <a:rPr lang="en-US" sz="2000" dirty="0">
                <a:hlinkClick r:id="rId2">
                  <a:extLst>
                    <a:ext uri="{A12FA001-AC4F-418D-AE19-62706E023703}">
                      <ahyp:hlinkClr xmlns:ahyp="http://schemas.microsoft.com/office/drawing/2018/hyperlinkcolor" val="tx"/>
                    </a:ext>
                  </a:extLst>
                </a:hlinkClick>
              </a:rPr>
              <a:t>Oxidizing agent</a:t>
            </a:r>
            <a:r>
              <a:rPr lang="en-US" sz="2000" dirty="0"/>
              <a:t> and reactant that reduces is called Reducing agent. </a:t>
            </a:r>
          </a:p>
          <a:p>
            <a:pPr algn="l"/>
            <a:endParaRPr lang="en-US" sz="2000" dirty="0"/>
          </a:p>
        </p:txBody>
      </p:sp>
      <p:sp>
        <p:nvSpPr>
          <p:cNvPr id="4" name="Title 3">
            <a:extLst>
              <a:ext uri="{FF2B5EF4-FFF2-40B4-BE49-F238E27FC236}">
                <a16:creationId xmlns:a16="http://schemas.microsoft.com/office/drawing/2014/main" id="{064D6B98-774E-B374-A2ED-C37E618FB9D0}"/>
              </a:ext>
            </a:extLst>
          </p:cNvPr>
          <p:cNvSpPr>
            <a:spLocks noGrp="1"/>
          </p:cNvSpPr>
          <p:nvPr>
            <p:ph type="title"/>
          </p:nvPr>
        </p:nvSpPr>
        <p:spPr>
          <a:xfrm>
            <a:off x="609600" y="-111442"/>
            <a:ext cx="10972800" cy="1143000"/>
          </a:xfrm>
        </p:spPr>
        <p:txBody>
          <a:bodyPr/>
          <a:lstStyle/>
          <a:p>
            <a:r>
              <a:rPr lang="en-US" dirty="0">
                <a:solidFill>
                  <a:schemeClr val="bg1"/>
                </a:solidFill>
                <a:effectLst/>
              </a:rPr>
              <a:t>Oxidoreduction Reactions</a:t>
            </a:r>
          </a:p>
        </p:txBody>
      </p:sp>
    </p:spTree>
    <p:extLst>
      <p:ext uri="{BB962C8B-B14F-4D97-AF65-F5344CB8AC3E}">
        <p14:creationId xmlns:p14="http://schemas.microsoft.com/office/powerpoint/2010/main" val="3752302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B5D6144-89E9-3450-6E9B-804C3F8C450C}"/>
              </a:ext>
            </a:extLst>
          </p:cNvPr>
          <p:cNvSpPr>
            <a:spLocks noGrp="1"/>
          </p:cNvSpPr>
          <p:nvPr>
            <p:ph sz="half" idx="1"/>
          </p:nvPr>
        </p:nvSpPr>
        <p:spPr>
          <a:xfrm>
            <a:off x="609600" y="1600201"/>
            <a:ext cx="11043920" cy="4525963"/>
          </a:xfrm>
        </p:spPr>
        <p:txBody>
          <a:bodyPr/>
          <a:lstStyle/>
          <a:p>
            <a:r>
              <a:rPr lang="en-US" dirty="0">
                <a:hlinkClick r:id="rId2"/>
              </a:rPr>
              <a:t>https://mobile.fpnotebook.com/Endo/Exam/HghEnrgyMlcl.htm</a:t>
            </a:r>
            <a:endParaRPr lang="en-US" dirty="0"/>
          </a:p>
          <a:p>
            <a:r>
              <a:rPr lang="en-US" dirty="0">
                <a:hlinkClick r:id="rId3"/>
              </a:rPr>
              <a:t>https://mobile.fpnotebook.com/Endo/Exam/GlcsMtblsm.htm</a:t>
            </a:r>
            <a:endParaRPr lang="en-US" dirty="0"/>
          </a:p>
          <a:p>
            <a:r>
              <a:rPr lang="en-US" dirty="0"/>
              <a:t>Harpers biochemistry</a:t>
            </a:r>
          </a:p>
          <a:p>
            <a:r>
              <a:rPr lang="en-US" dirty="0" err="1"/>
              <a:t>Reginalds</a:t>
            </a:r>
            <a:r>
              <a:rPr lang="en-US" dirty="0"/>
              <a:t> biochemistry</a:t>
            </a:r>
          </a:p>
          <a:p>
            <a:endParaRPr lang="en-US" dirty="0"/>
          </a:p>
        </p:txBody>
      </p:sp>
      <p:sp>
        <p:nvSpPr>
          <p:cNvPr id="4" name="Title 3">
            <a:extLst>
              <a:ext uri="{FF2B5EF4-FFF2-40B4-BE49-F238E27FC236}">
                <a16:creationId xmlns:a16="http://schemas.microsoft.com/office/drawing/2014/main" id="{980A2B03-1BD7-DC9F-BE5E-74E86F5E22E9}"/>
              </a:ext>
            </a:extLst>
          </p:cNvPr>
          <p:cNvSpPr>
            <a:spLocks noGrp="1"/>
          </p:cNvSpPr>
          <p:nvPr>
            <p:ph type="title"/>
          </p:nvPr>
        </p:nvSpPr>
        <p:spPr>
          <a:xfrm>
            <a:off x="609600" y="274638"/>
            <a:ext cx="10972800" cy="1143000"/>
          </a:xfrm>
        </p:spPr>
        <p:txBody>
          <a:bodyPr/>
          <a:lstStyle/>
          <a:p>
            <a:r>
              <a:rPr lang="en-US" dirty="0" err="1"/>
              <a:t>Usefull</a:t>
            </a:r>
            <a:r>
              <a:rPr lang="en-US" dirty="0"/>
              <a:t> links</a:t>
            </a:r>
          </a:p>
        </p:txBody>
      </p:sp>
    </p:spTree>
    <p:extLst>
      <p:ext uri="{BB962C8B-B14F-4D97-AF65-F5344CB8AC3E}">
        <p14:creationId xmlns:p14="http://schemas.microsoft.com/office/powerpoint/2010/main" val="478709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098CF76C-62DC-3FE2-ED95-D67F84B586B2}"/>
              </a:ext>
            </a:extLst>
          </p:cNvPr>
          <p:cNvSpPr>
            <a:spLocks noGrp="1"/>
          </p:cNvSpPr>
          <p:nvPr>
            <p:ph sz="half" idx="1"/>
          </p:nvPr>
        </p:nvSpPr>
        <p:spPr>
          <a:xfrm>
            <a:off x="182880" y="182880"/>
            <a:ext cx="6268720" cy="6522719"/>
          </a:xfrm>
        </p:spPr>
        <p:txBody>
          <a:bodyPr>
            <a:noAutofit/>
          </a:bodyPr>
          <a:lstStyle/>
          <a:p>
            <a:pPr marL="137160" indent="0">
              <a:buNone/>
            </a:pPr>
            <a:endParaRPr lang="en-US" sz="2000" dirty="0">
              <a:solidFill>
                <a:schemeClr val="bg1"/>
              </a:solidFill>
              <a:effectLst/>
              <a:latin typeface="Times New Roman" panose="02020603050405020304" pitchFamily="18" charset="0"/>
              <a:ea typeface="Calibri" panose="020F0502020204030204" pitchFamily="34" charset="0"/>
            </a:endParaRPr>
          </a:p>
          <a:p>
            <a:r>
              <a:rPr lang="en-US" sz="2000" dirty="0">
                <a:solidFill>
                  <a:schemeClr val="bg1"/>
                </a:solidFill>
                <a:effectLst/>
                <a:latin typeface="Times New Roman" panose="02020603050405020304" pitchFamily="18" charset="0"/>
                <a:ea typeface="Calibri" panose="020F0502020204030204" pitchFamily="34" charset="0"/>
              </a:rPr>
              <a:t>Aerobic catabolism consists </a:t>
            </a:r>
            <a:r>
              <a:rPr lang="en-US" sz="2000" dirty="0">
                <a:solidFill>
                  <a:srgbClr val="FF0000"/>
                </a:solidFill>
                <a:effectLst/>
                <a:latin typeface="Times New Roman" panose="02020603050405020304" pitchFamily="18" charset="0"/>
                <a:ea typeface="Calibri" panose="020F0502020204030204" pitchFamily="34" charset="0"/>
              </a:rPr>
              <a:t>of three distinct stages</a:t>
            </a:r>
            <a:r>
              <a:rPr lang="en-US" sz="2000" dirty="0">
                <a:solidFill>
                  <a:schemeClr val="bg1"/>
                </a:solidFill>
                <a:effectLst/>
                <a:latin typeface="Times New Roman" panose="02020603050405020304" pitchFamily="18" charset="0"/>
                <a:ea typeface="Calibri" panose="020F0502020204030204" pitchFamily="34" charset="0"/>
              </a:rPr>
              <a:t>.</a:t>
            </a:r>
          </a:p>
          <a:p>
            <a:endParaRPr lang="en-US" sz="2000" dirty="0">
              <a:solidFill>
                <a:schemeClr val="bg1"/>
              </a:solidFill>
              <a:latin typeface="Times New Roman" panose="02020603050405020304" pitchFamily="18" charset="0"/>
              <a:ea typeface="Calibri" panose="020F0502020204030204" pitchFamily="34" charset="0"/>
            </a:endParaRPr>
          </a:p>
          <a:p>
            <a:r>
              <a:rPr lang="en-US" sz="2000" dirty="0">
                <a:solidFill>
                  <a:schemeClr val="bg1"/>
                </a:solidFill>
                <a:effectLst/>
                <a:latin typeface="Times New Roman" panose="02020603050405020304" pitchFamily="18" charset="0"/>
                <a:ea typeface="Calibri" panose="020F0502020204030204" pitchFamily="34" charset="0"/>
              </a:rPr>
              <a:t> </a:t>
            </a:r>
            <a:r>
              <a:rPr lang="en-US" sz="2000" b="1" dirty="0">
                <a:solidFill>
                  <a:schemeClr val="bg1"/>
                </a:solidFill>
                <a:effectLst/>
                <a:latin typeface="Times New Roman" panose="02020603050405020304" pitchFamily="18" charset="0"/>
                <a:ea typeface="Calibri" panose="020F0502020204030204" pitchFamily="34" charset="0"/>
              </a:rPr>
              <a:t>In stage 1,</a:t>
            </a:r>
            <a:r>
              <a:rPr lang="en-US" sz="2000" dirty="0">
                <a:solidFill>
                  <a:schemeClr val="bg1"/>
                </a:solidFill>
                <a:effectLst/>
                <a:latin typeface="Times New Roman" panose="02020603050405020304" pitchFamily="18" charset="0"/>
                <a:ea typeface="Calibri" panose="020F0502020204030204" pitchFamily="34" charset="0"/>
              </a:rPr>
              <a:t> the nutrient macromolecules are broken down into their respective building blocks.</a:t>
            </a:r>
            <a:r>
              <a:rPr lang="en-US" sz="2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p>
          <a:p>
            <a:endParaRPr lang="en-US" sz="2000" b="1"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r>
              <a:rPr lang="en-US" sz="2000" b="1" dirty="0">
                <a:solidFill>
                  <a:schemeClr val="bg1"/>
                </a:solidFill>
                <a:effectLst/>
                <a:latin typeface="Times New Roman" panose="02020603050405020304" pitchFamily="18" charset="0"/>
                <a:ea typeface="Calibri" panose="020F0502020204030204" pitchFamily="34" charset="0"/>
              </a:rPr>
              <a:t>In stage 2</a:t>
            </a:r>
            <a:r>
              <a:rPr lang="en-US" sz="2000" dirty="0">
                <a:solidFill>
                  <a:schemeClr val="bg1"/>
                </a:solidFill>
                <a:effectLst/>
                <a:latin typeface="Times New Roman" panose="02020603050405020304" pitchFamily="18" charset="0"/>
                <a:ea typeface="Calibri" panose="020F0502020204030204" pitchFamily="34" charset="0"/>
              </a:rPr>
              <a:t>, building blocks generated in stage 1 are further degraded to simpler metabolic intermediates.</a:t>
            </a:r>
            <a:r>
              <a:rPr lang="en-US" sz="2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endParaRPr lang="en-US" sz="2000" dirty="0">
              <a:solidFill>
                <a:schemeClr val="bg1"/>
              </a:solidFill>
              <a:effectLst/>
              <a:latin typeface="Times New Roman" panose="02020603050405020304" pitchFamily="18" charset="0"/>
              <a:ea typeface="Calibri" panose="020F0502020204030204" pitchFamily="34" charset="0"/>
            </a:endParaRPr>
          </a:p>
          <a:p>
            <a:r>
              <a:rPr lang="en-US" sz="2000" dirty="0">
                <a:solidFill>
                  <a:schemeClr val="bg1"/>
                </a:solidFill>
                <a:effectLst/>
                <a:latin typeface="Times New Roman" panose="02020603050405020304" pitchFamily="18" charset="0"/>
                <a:ea typeface="Calibri" panose="020F0502020204030204" pitchFamily="34" charset="0"/>
              </a:rPr>
              <a:t>Several of these alpha-keto acids are citric acid cycle intermediates and are fed directly into stage 3 catabolism via this cycle. </a:t>
            </a:r>
          </a:p>
          <a:p>
            <a:endParaRPr lang="en-US" sz="2000" dirty="0">
              <a:solidFill>
                <a:schemeClr val="bg1"/>
              </a:solidFill>
              <a:latin typeface="Times New Roman" panose="02020603050405020304" pitchFamily="18" charset="0"/>
              <a:ea typeface="Calibri" panose="020F0502020204030204" pitchFamily="34" charset="0"/>
            </a:endParaRPr>
          </a:p>
          <a:p>
            <a:r>
              <a:rPr lang="en-US" sz="2000" dirty="0">
                <a:solidFill>
                  <a:schemeClr val="bg1"/>
                </a:solidFill>
                <a:effectLst/>
                <a:latin typeface="Times New Roman" panose="02020603050405020304" pitchFamily="18" charset="0"/>
                <a:ea typeface="Calibri" panose="020F0502020204030204" pitchFamily="34" charset="0"/>
              </a:rPr>
              <a:t>Others are converted either to the three-carbon alpha-keto acid pyruvate or to the acetyl groups of acetyl-CoA.</a:t>
            </a:r>
            <a:endParaRPr lang="en-US" sz="2000" dirty="0">
              <a:solidFill>
                <a:schemeClr val="bg1"/>
              </a:solidFill>
            </a:endParaRPr>
          </a:p>
        </p:txBody>
      </p:sp>
      <p:pic>
        <p:nvPicPr>
          <p:cNvPr id="8" name="Picture 7">
            <a:extLst>
              <a:ext uri="{FF2B5EF4-FFF2-40B4-BE49-F238E27FC236}">
                <a16:creationId xmlns:a16="http://schemas.microsoft.com/office/drawing/2014/main" id="{F430726D-0109-269E-422A-37773309B990}"/>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99200" y="0"/>
            <a:ext cx="5933440" cy="6829270"/>
          </a:xfrm>
          <a:prstGeom prst="rect">
            <a:avLst/>
          </a:prstGeom>
          <a:noFill/>
          <a:ln>
            <a:noFill/>
          </a:ln>
        </p:spPr>
      </p:pic>
    </p:spTree>
    <p:extLst>
      <p:ext uri="{BB962C8B-B14F-4D97-AF65-F5344CB8AC3E}">
        <p14:creationId xmlns:p14="http://schemas.microsoft.com/office/powerpoint/2010/main" val="4183894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p:cNvSpPr>
            <a:spLocks noGrp="1"/>
          </p:cNvSpPr>
          <p:nvPr>
            <p:ph sz="half" idx="1"/>
          </p:nvPr>
        </p:nvSpPr>
        <p:spPr>
          <a:xfrm>
            <a:off x="-101601" y="1600201"/>
            <a:ext cx="6278879" cy="4525963"/>
          </a:xfrm>
        </p:spPr>
        <p:txBody>
          <a:bodyPr>
            <a:normAutofit/>
          </a:bodyPr>
          <a:lstStyle/>
          <a:p>
            <a:r>
              <a:rPr lang="en-US" sz="2000" kern="1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Certain pathways of intermediary metabolism, such as the Krebs cycle, and </a:t>
            </a:r>
            <a:r>
              <a:rPr lang="en-US" sz="2000" kern="1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different </a:t>
            </a:r>
            <a:r>
              <a:rPr lang="en-US" sz="2000" kern="1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metabolites of other pathways have dual purposes—they serve in both catabolism and anabolism. </a:t>
            </a:r>
          </a:p>
          <a:p>
            <a:endParaRPr lang="en-US" sz="2000" kern="1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a:p>
            <a:r>
              <a:rPr lang="en-US" sz="2000" kern="1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This dual nature is reflected in the designation of such pathways as </a:t>
            </a:r>
            <a:r>
              <a:rPr lang="en-US" sz="2000" kern="1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amphibolic</a:t>
            </a:r>
            <a:r>
              <a:rPr lang="en-US" sz="2000" kern="1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 </a:t>
            </a:r>
          </a:p>
          <a:p>
            <a:r>
              <a:rPr lang="en-US" sz="2000" kern="1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In any event, in contrast to catabolism—which converges to the common intermediate, acetyl-CoA—the pathways of anabolism diverge from a small group of simple metabolic intermediates to yield a spectacular variety of cellular constituents.</a:t>
            </a:r>
            <a:endParaRPr lang="en-US" sz="2000" kern="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itle 1"/>
          <p:cNvSpPr>
            <a:spLocks noGrp="1"/>
          </p:cNvSpPr>
          <p:nvPr>
            <p:ph type="title"/>
          </p:nvPr>
        </p:nvSpPr>
        <p:spPr/>
        <p:txBody>
          <a:bodyPr>
            <a:normAutofit/>
          </a:bodyPr>
          <a:lstStyle/>
          <a:p>
            <a:pPr marL="0" marR="0">
              <a:lnSpc>
                <a:spcPct val="107000"/>
              </a:lnSpc>
              <a:spcBef>
                <a:spcPts val="0"/>
              </a:spcBef>
              <a:spcAft>
                <a:spcPts val="800"/>
              </a:spcAft>
            </a:pPr>
            <a:r>
              <a:rPr lang="en-US" sz="3200" b="1" kern="100"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Amphibolic Intermediates Play Dual Roles</a:t>
            </a:r>
            <a:endParaRPr lang="en-US" sz="3200" kern="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81047392-227D-606A-A906-B054CE3A512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7279" y="1724024"/>
            <a:ext cx="5715733" cy="4270375"/>
          </a:xfrm>
          <a:prstGeom prst="rect">
            <a:avLst/>
          </a:prstGeom>
        </p:spPr>
      </p:pic>
    </p:spTree>
    <p:extLst>
      <p:ext uri="{BB962C8B-B14F-4D97-AF65-F5344CB8AC3E}">
        <p14:creationId xmlns:p14="http://schemas.microsoft.com/office/powerpoint/2010/main" val="19498809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981200" y="274638"/>
            <a:ext cx="8229600" cy="1143000"/>
          </a:xfrm>
        </p:spPr>
        <p:txBody>
          <a:bodyPr>
            <a:normAutofit/>
          </a:bodyPr>
          <a:lstStyle/>
          <a:p>
            <a:r>
              <a:rPr lang="en-GB" sz="2800" dirty="0">
                <a:solidFill>
                  <a:schemeClr val="bg1"/>
                </a:solidFill>
                <a:effectLst/>
                <a:latin typeface="Arial" pitchFamily="34" charset="0"/>
                <a:cs typeface="Arial" pitchFamily="34" charset="0"/>
              </a:rPr>
              <a:t>ENERGY STORAGE IN ATP</a:t>
            </a:r>
          </a:p>
        </p:txBody>
      </p:sp>
      <p:pic>
        <p:nvPicPr>
          <p:cNvPr id="5" name="Picture 2" descr="File:Adenosintriphosphat protoniert.svg">
            <a:hlinkClick r:id="" invalidUrl="file://localhost%5C%5Cupload.wikimedia.org%5Cwikipedia%5Ccommons%5C3%5C31%5CAdenosintriphosphat_protoniert.svg"/>
          </p:cNvPr>
          <p:cNvPicPr>
            <a:picLocks noChangeAspect="1" noChangeArrowheads="1"/>
          </p:cNvPicPr>
          <p:nvPr/>
        </p:nvPicPr>
        <p:blipFill>
          <a:blip r:embed="rId2" cstate="print"/>
          <a:srcRect/>
          <a:stretch>
            <a:fillRect/>
          </a:stretch>
        </p:blipFill>
        <p:spPr bwMode="auto">
          <a:xfrm>
            <a:off x="2279576" y="1412776"/>
            <a:ext cx="4156284" cy="2049786"/>
          </a:xfrm>
          <a:prstGeom prst="rect">
            <a:avLst/>
          </a:prstGeom>
          <a:noFill/>
        </p:spPr>
      </p:pic>
      <p:pic>
        <p:nvPicPr>
          <p:cNvPr id="6" name="Picture 2" descr="File:Adenosintriphosphat protoniert.svg">
            <a:hlinkClick r:id="" invalidUrl="file://localhost%5C%5Cupload.wikimedia.org%5Cwikipedia%5Ccommons%5C3%5C31%5CAdenosintriphosphat_protoniert.svg"/>
          </p:cNvPr>
          <p:cNvPicPr>
            <a:picLocks noChangeAspect="1" noChangeArrowheads="1"/>
          </p:cNvPicPr>
          <p:nvPr/>
        </p:nvPicPr>
        <p:blipFill>
          <a:blip r:embed="rId2" cstate="print"/>
          <a:srcRect/>
          <a:stretch>
            <a:fillRect/>
          </a:stretch>
        </p:blipFill>
        <p:spPr bwMode="auto">
          <a:xfrm>
            <a:off x="5828148" y="3323430"/>
            <a:ext cx="4156284" cy="2049786"/>
          </a:xfrm>
          <a:prstGeom prst="rect">
            <a:avLst/>
          </a:prstGeom>
          <a:noFill/>
        </p:spPr>
      </p:pic>
      <p:sp>
        <p:nvSpPr>
          <p:cNvPr id="8" name="Rectangle 7"/>
          <p:cNvSpPr/>
          <p:nvPr/>
        </p:nvSpPr>
        <p:spPr>
          <a:xfrm>
            <a:off x="7728104" y="4365104"/>
            <a:ext cx="144016" cy="2160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7115129" y="4365104"/>
            <a:ext cx="144016" cy="2160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p:cNvSpPr/>
          <p:nvPr/>
        </p:nvSpPr>
        <p:spPr>
          <a:xfrm>
            <a:off x="4162801" y="2470862"/>
            <a:ext cx="144016" cy="2160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p:cNvSpPr/>
          <p:nvPr/>
        </p:nvSpPr>
        <p:spPr>
          <a:xfrm>
            <a:off x="3575720" y="2435973"/>
            <a:ext cx="144016" cy="2160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p:cNvSpPr/>
          <p:nvPr/>
        </p:nvSpPr>
        <p:spPr>
          <a:xfrm>
            <a:off x="2346473" y="2132856"/>
            <a:ext cx="144016" cy="2160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p:cNvSpPr txBox="1"/>
          <p:nvPr/>
        </p:nvSpPr>
        <p:spPr>
          <a:xfrm>
            <a:off x="2328755" y="1977823"/>
            <a:ext cx="261610" cy="369332"/>
          </a:xfrm>
          <a:prstGeom prst="rect">
            <a:avLst/>
          </a:prstGeom>
          <a:noFill/>
        </p:spPr>
        <p:txBody>
          <a:bodyPr wrap="none" rtlCol="0">
            <a:spAutoFit/>
          </a:bodyPr>
          <a:lstStyle/>
          <a:p>
            <a:r>
              <a:rPr lang="en-GB" dirty="0">
                <a:latin typeface="Arial" pitchFamily="34" charset="0"/>
                <a:cs typeface="Arial" pitchFamily="34" charset="0"/>
              </a:rPr>
              <a:t>-</a:t>
            </a:r>
          </a:p>
        </p:txBody>
      </p:sp>
      <p:sp>
        <p:nvSpPr>
          <p:cNvPr id="14" name="Rectangle 13"/>
          <p:cNvSpPr/>
          <p:nvPr/>
        </p:nvSpPr>
        <p:spPr>
          <a:xfrm>
            <a:off x="3119005" y="2575518"/>
            <a:ext cx="144016" cy="2160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p:cNvSpPr/>
          <p:nvPr/>
        </p:nvSpPr>
        <p:spPr>
          <a:xfrm>
            <a:off x="2971716" y="2445152"/>
            <a:ext cx="144016" cy="2160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3241307" y="2287889"/>
            <a:ext cx="261610" cy="369332"/>
          </a:xfrm>
          <a:prstGeom prst="rect">
            <a:avLst/>
          </a:prstGeom>
          <a:noFill/>
        </p:spPr>
        <p:txBody>
          <a:bodyPr wrap="none" rtlCol="0">
            <a:spAutoFit/>
          </a:bodyPr>
          <a:lstStyle/>
          <a:p>
            <a:r>
              <a:rPr lang="en-GB" dirty="0">
                <a:latin typeface="Arial" pitchFamily="34" charset="0"/>
                <a:cs typeface="Arial" pitchFamily="34" charset="0"/>
              </a:rPr>
              <a:t>-</a:t>
            </a:r>
          </a:p>
        </p:txBody>
      </p:sp>
      <p:sp>
        <p:nvSpPr>
          <p:cNvPr id="17" name="TextBox 16"/>
          <p:cNvSpPr txBox="1"/>
          <p:nvPr/>
        </p:nvSpPr>
        <p:spPr>
          <a:xfrm>
            <a:off x="2633555" y="2282623"/>
            <a:ext cx="261610" cy="369332"/>
          </a:xfrm>
          <a:prstGeom prst="rect">
            <a:avLst/>
          </a:prstGeom>
          <a:noFill/>
        </p:spPr>
        <p:txBody>
          <a:bodyPr wrap="none" rtlCol="0">
            <a:spAutoFit/>
          </a:bodyPr>
          <a:lstStyle/>
          <a:p>
            <a:r>
              <a:rPr lang="en-GB" dirty="0">
                <a:latin typeface="Arial" pitchFamily="34" charset="0"/>
                <a:cs typeface="Arial" pitchFamily="34" charset="0"/>
              </a:rPr>
              <a:t>-</a:t>
            </a:r>
          </a:p>
        </p:txBody>
      </p:sp>
      <p:sp>
        <p:nvSpPr>
          <p:cNvPr id="18" name="TextBox 17"/>
          <p:cNvSpPr txBox="1"/>
          <p:nvPr/>
        </p:nvSpPr>
        <p:spPr>
          <a:xfrm>
            <a:off x="3863752" y="2276872"/>
            <a:ext cx="261610" cy="369332"/>
          </a:xfrm>
          <a:prstGeom prst="rect">
            <a:avLst/>
          </a:prstGeom>
          <a:noFill/>
        </p:spPr>
        <p:txBody>
          <a:bodyPr wrap="none" rtlCol="0">
            <a:spAutoFit/>
          </a:bodyPr>
          <a:lstStyle/>
          <a:p>
            <a:r>
              <a:rPr lang="en-GB" dirty="0">
                <a:latin typeface="Arial" pitchFamily="34" charset="0"/>
                <a:cs typeface="Arial" pitchFamily="34" charset="0"/>
              </a:rPr>
              <a:t>-</a:t>
            </a:r>
          </a:p>
        </p:txBody>
      </p:sp>
      <p:sp>
        <p:nvSpPr>
          <p:cNvPr id="19" name="TextBox 18"/>
          <p:cNvSpPr txBox="1"/>
          <p:nvPr/>
        </p:nvSpPr>
        <p:spPr>
          <a:xfrm>
            <a:off x="6504496" y="3883082"/>
            <a:ext cx="261610" cy="369332"/>
          </a:xfrm>
          <a:prstGeom prst="rect">
            <a:avLst/>
          </a:prstGeom>
          <a:noFill/>
        </p:spPr>
        <p:txBody>
          <a:bodyPr wrap="none" rtlCol="0">
            <a:spAutoFit/>
          </a:bodyPr>
          <a:lstStyle/>
          <a:p>
            <a:r>
              <a:rPr lang="en-GB" dirty="0">
                <a:latin typeface="Arial" pitchFamily="34" charset="0"/>
                <a:cs typeface="Arial" pitchFamily="34" charset="0"/>
              </a:rPr>
              <a:t>-</a:t>
            </a:r>
          </a:p>
        </p:txBody>
      </p:sp>
      <p:sp>
        <p:nvSpPr>
          <p:cNvPr id="20" name="TextBox 19"/>
          <p:cNvSpPr txBox="1"/>
          <p:nvPr/>
        </p:nvSpPr>
        <p:spPr>
          <a:xfrm>
            <a:off x="6778083" y="4211796"/>
            <a:ext cx="261610" cy="369332"/>
          </a:xfrm>
          <a:prstGeom prst="rect">
            <a:avLst/>
          </a:prstGeom>
          <a:noFill/>
        </p:spPr>
        <p:txBody>
          <a:bodyPr wrap="none" rtlCol="0">
            <a:spAutoFit/>
          </a:bodyPr>
          <a:lstStyle/>
          <a:p>
            <a:r>
              <a:rPr lang="en-GB" dirty="0">
                <a:latin typeface="Arial" pitchFamily="34" charset="0"/>
                <a:cs typeface="Arial" pitchFamily="34" charset="0"/>
              </a:rPr>
              <a:t>-</a:t>
            </a:r>
          </a:p>
        </p:txBody>
      </p:sp>
      <p:sp>
        <p:nvSpPr>
          <p:cNvPr id="21" name="TextBox 20"/>
          <p:cNvSpPr txBox="1"/>
          <p:nvPr/>
        </p:nvSpPr>
        <p:spPr>
          <a:xfrm>
            <a:off x="7396532" y="4226199"/>
            <a:ext cx="261610" cy="369332"/>
          </a:xfrm>
          <a:prstGeom prst="rect">
            <a:avLst/>
          </a:prstGeom>
          <a:noFill/>
        </p:spPr>
        <p:txBody>
          <a:bodyPr wrap="none" rtlCol="0">
            <a:spAutoFit/>
          </a:bodyPr>
          <a:lstStyle/>
          <a:p>
            <a:r>
              <a:rPr lang="en-GB" dirty="0">
                <a:latin typeface="Arial" pitchFamily="34" charset="0"/>
                <a:cs typeface="Arial" pitchFamily="34" charset="0"/>
              </a:rPr>
              <a:t>-</a:t>
            </a:r>
          </a:p>
        </p:txBody>
      </p:sp>
      <p:sp>
        <p:nvSpPr>
          <p:cNvPr id="22" name="TextBox 21"/>
          <p:cNvSpPr txBox="1"/>
          <p:nvPr/>
        </p:nvSpPr>
        <p:spPr>
          <a:xfrm>
            <a:off x="6816080" y="5661248"/>
            <a:ext cx="3635932" cy="400110"/>
          </a:xfrm>
          <a:prstGeom prst="rect">
            <a:avLst/>
          </a:prstGeom>
          <a:noFill/>
        </p:spPr>
        <p:txBody>
          <a:bodyPr wrap="none" rtlCol="0">
            <a:spAutoFit/>
          </a:bodyPr>
          <a:lstStyle/>
          <a:p>
            <a:r>
              <a:rPr lang="en-GB" sz="2000" dirty="0">
                <a:latin typeface="Arial" pitchFamily="34" charset="0"/>
                <a:cs typeface="Arial" pitchFamily="34" charset="0"/>
              </a:rPr>
              <a:t>Adenosine </a:t>
            </a:r>
            <a:r>
              <a:rPr lang="en-GB" sz="2000" dirty="0" err="1">
                <a:latin typeface="Arial" pitchFamily="34" charset="0"/>
                <a:cs typeface="Arial" pitchFamily="34" charset="0"/>
              </a:rPr>
              <a:t>diphosphate</a:t>
            </a:r>
            <a:r>
              <a:rPr lang="en-GB" sz="2000" dirty="0">
                <a:latin typeface="Arial" pitchFamily="34" charset="0"/>
                <a:cs typeface="Arial" pitchFamily="34" charset="0"/>
              </a:rPr>
              <a:t> (ADP)</a:t>
            </a:r>
          </a:p>
        </p:txBody>
      </p:sp>
      <p:sp>
        <p:nvSpPr>
          <p:cNvPr id="23" name="TextBox 22"/>
          <p:cNvSpPr txBox="1"/>
          <p:nvPr/>
        </p:nvSpPr>
        <p:spPr>
          <a:xfrm>
            <a:off x="1829752" y="1268760"/>
            <a:ext cx="3600858" cy="400110"/>
          </a:xfrm>
          <a:prstGeom prst="rect">
            <a:avLst/>
          </a:prstGeom>
          <a:noFill/>
        </p:spPr>
        <p:txBody>
          <a:bodyPr wrap="none" rtlCol="0">
            <a:spAutoFit/>
          </a:bodyPr>
          <a:lstStyle/>
          <a:p>
            <a:r>
              <a:rPr lang="en-GB" sz="2000" dirty="0">
                <a:latin typeface="Arial" pitchFamily="34" charset="0"/>
                <a:cs typeface="Arial" pitchFamily="34" charset="0"/>
              </a:rPr>
              <a:t>Adenosine </a:t>
            </a:r>
            <a:r>
              <a:rPr lang="en-GB" sz="2000" dirty="0" err="1">
                <a:latin typeface="Arial" pitchFamily="34" charset="0"/>
                <a:cs typeface="Arial" pitchFamily="34" charset="0"/>
              </a:rPr>
              <a:t>triphosphate</a:t>
            </a:r>
            <a:r>
              <a:rPr lang="en-GB" sz="2000" dirty="0">
                <a:latin typeface="Arial" pitchFamily="34" charset="0"/>
                <a:cs typeface="Arial" pitchFamily="34" charset="0"/>
              </a:rPr>
              <a:t> (ATP)</a:t>
            </a:r>
          </a:p>
        </p:txBody>
      </p:sp>
      <p:grpSp>
        <p:nvGrpSpPr>
          <p:cNvPr id="2" name="Group 23"/>
          <p:cNvGrpSpPr/>
          <p:nvPr/>
        </p:nvGrpSpPr>
        <p:grpSpPr>
          <a:xfrm>
            <a:off x="5087888" y="3717032"/>
            <a:ext cx="1800200" cy="1008112"/>
            <a:chOff x="3563888" y="4077072"/>
            <a:chExt cx="1800200" cy="1008112"/>
          </a:xfrm>
        </p:grpSpPr>
        <p:cxnSp>
          <p:nvCxnSpPr>
            <p:cNvPr id="25" name="Straight Connector 24"/>
            <p:cNvCxnSpPr/>
            <p:nvPr/>
          </p:nvCxnSpPr>
          <p:spPr>
            <a:xfrm flipH="1">
              <a:off x="3563888" y="5085184"/>
              <a:ext cx="18002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V="1">
              <a:off x="3563888" y="4077072"/>
              <a:ext cx="0" cy="100811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3" name="Group 26"/>
          <p:cNvGrpSpPr/>
          <p:nvPr/>
        </p:nvGrpSpPr>
        <p:grpSpPr>
          <a:xfrm>
            <a:off x="3585096" y="3789040"/>
            <a:ext cx="1502793" cy="1017404"/>
            <a:chOff x="2061095" y="4149080"/>
            <a:chExt cx="1502793" cy="1017404"/>
          </a:xfrm>
        </p:grpSpPr>
        <p:sp>
          <p:nvSpPr>
            <p:cNvPr id="28" name="Arc 27"/>
            <p:cNvSpPr/>
            <p:nvPr/>
          </p:nvSpPr>
          <p:spPr>
            <a:xfrm flipV="1">
              <a:off x="2483768" y="4288740"/>
              <a:ext cx="1080120" cy="720080"/>
            </a:xfrm>
            <a:prstGeom prst="arc">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nvGrpSpPr>
            <p:cNvPr id="24" name="Group 31"/>
            <p:cNvGrpSpPr/>
            <p:nvPr/>
          </p:nvGrpSpPr>
          <p:grpSpPr>
            <a:xfrm>
              <a:off x="2061095" y="4149080"/>
              <a:ext cx="1502793" cy="1017404"/>
              <a:chOff x="2061095" y="4149080"/>
              <a:chExt cx="1502793" cy="1017404"/>
            </a:xfrm>
          </p:grpSpPr>
          <p:sp>
            <p:nvSpPr>
              <p:cNvPr id="30" name="Arc 29"/>
              <p:cNvSpPr/>
              <p:nvPr/>
            </p:nvSpPr>
            <p:spPr>
              <a:xfrm>
                <a:off x="2483768" y="4293096"/>
                <a:ext cx="1080120" cy="720080"/>
              </a:xfrm>
              <a:prstGeom prst="arc">
                <a:avLst/>
              </a:prstGeom>
              <a:ln w="1905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1" name="TextBox 30"/>
              <p:cNvSpPr txBox="1"/>
              <p:nvPr/>
            </p:nvSpPr>
            <p:spPr>
              <a:xfrm>
                <a:off x="2061095" y="4797152"/>
                <a:ext cx="854721" cy="369332"/>
              </a:xfrm>
              <a:prstGeom prst="rect">
                <a:avLst/>
              </a:prstGeom>
              <a:noFill/>
            </p:spPr>
            <p:txBody>
              <a:bodyPr wrap="none" rtlCol="0">
                <a:spAutoFit/>
              </a:bodyPr>
              <a:lstStyle/>
              <a:p>
                <a:r>
                  <a:rPr lang="en-GB" dirty="0">
                    <a:latin typeface="Arial" pitchFamily="34" charset="0"/>
                    <a:cs typeface="Arial" pitchFamily="34" charset="0"/>
                  </a:rPr>
                  <a:t>H</a:t>
                </a:r>
                <a:r>
                  <a:rPr lang="en-GB" baseline="-25000" dirty="0">
                    <a:latin typeface="Arial" pitchFamily="34" charset="0"/>
                    <a:cs typeface="Arial" pitchFamily="34" charset="0"/>
                  </a:rPr>
                  <a:t>3</a:t>
                </a:r>
                <a:r>
                  <a:rPr lang="en-GB" dirty="0">
                    <a:latin typeface="Arial" pitchFamily="34" charset="0"/>
                    <a:cs typeface="Arial" pitchFamily="34" charset="0"/>
                  </a:rPr>
                  <a:t>PO</a:t>
                </a:r>
                <a:r>
                  <a:rPr lang="en-GB" baseline="-25000" dirty="0">
                    <a:latin typeface="Arial" pitchFamily="34" charset="0"/>
                    <a:cs typeface="Arial" pitchFamily="34" charset="0"/>
                  </a:rPr>
                  <a:t>4</a:t>
                </a:r>
              </a:p>
            </p:txBody>
          </p:sp>
          <p:sp>
            <p:nvSpPr>
              <p:cNvPr id="32" name="TextBox 31"/>
              <p:cNvSpPr txBox="1"/>
              <p:nvPr/>
            </p:nvSpPr>
            <p:spPr>
              <a:xfrm>
                <a:off x="2195736" y="4149080"/>
                <a:ext cx="615874" cy="369332"/>
              </a:xfrm>
              <a:prstGeom prst="rect">
                <a:avLst/>
              </a:prstGeom>
              <a:noFill/>
            </p:spPr>
            <p:txBody>
              <a:bodyPr wrap="none" rtlCol="0">
                <a:spAutoFit/>
              </a:bodyPr>
              <a:lstStyle/>
              <a:p>
                <a:r>
                  <a:rPr lang="en-GB" dirty="0">
                    <a:latin typeface="Arial" pitchFamily="34" charset="0"/>
                    <a:cs typeface="Arial" pitchFamily="34" charset="0"/>
                  </a:rPr>
                  <a:t>H</a:t>
                </a:r>
                <a:r>
                  <a:rPr lang="en-GB" baseline="-25000" dirty="0">
                    <a:latin typeface="Arial" pitchFamily="34" charset="0"/>
                    <a:cs typeface="Arial" pitchFamily="34" charset="0"/>
                  </a:rPr>
                  <a:t>2</a:t>
                </a:r>
                <a:r>
                  <a:rPr lang="en-GB" dirty="0">
                    <a:latin typeface="Arial" pitchFamily="34" charset="0"/>
                    <a:cs typeface="Arial" pitchFamily="34" charset="0"/>
                  </a:rPr>
                  <a:t>O</a:t>
                </a:r>
                <a:endParaRPr lang="en-GB" baseline="-25000" dirty="0">
                  <a:latin typeface="Arial" pitchFamily="34" charset="0"/>
                  <a:cs typeface="Arial" pitchFamily="34" charset="0"/>
                </a:endParaRPr>
              </a:p>
            </p:txBody>
          </p:sp>
        </p:grpSp>
      </p:grpSp>
      <p:grpSp>
        <p:nvGrpSpPr>
          <p:cNvPr id="27" name="Group 32"/>
          <p:cNvGrpSpPr/>
          <p:nvPr/>
        </p:nvGrpSpPr>
        <p:grpSpPr>
          <a:xfrm rot="10800000">
            <a:off x="6672064" y="2132857"/>
            <a:ext cx="1800200" cy="1008112"/>
            <a:chOff x="3563888" y="4077072"/>
            <a:chExt cx="1800200" cy="1008112"/>
          </a:xfrm>
        </p:grpSpPr>
        <p:cxnSp>
          <p:nvCxnSpPr>
            <p:cNvPr id="34" name="Straight Connector 33"/>
            <p:cNvCxnSpPr/>
            <p:nvPr/>
          </p:nvCxnSpPr>
          <p:spPr>
            <a:xfrm flipH="1">
              <a:off x="3563888" y="5085184"/>
              <a:ext cx="18002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V="1">
              <a:off x="3563888" y="4077072"/>
              <a:ext cx="0" cy="100811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36" name="Arc 35"/>
          <p:cNvSpPr/>
          <p:nvPr/>
        </p:nvSpPr>
        <p:spPr>
          <a:xfrm flipH="1">
            <a:off x="8472264" y="2204864"/>
            <a:ext cx="1080120" cy="720080"/>
          </a:xfrm>
          <a:prstGeom prst="arc">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7" name="Arc 36"/>
          <p:cNvSpPr/>
          <p:nvPr/>
        </p:nvSpPr>
        <p:spPr>
          <a:xfrm flipH="1" flipV="1">
            <a:off x="8472264" y="2204864"/>
            <a:ext cx="1080120" cy="720080"/>
          </a:xfrm>
          <a:prstGeom prst="arc">
            <a:avLst/>
          </a:prstGeom>
          <a:ln w="1905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8" name="TextBox 37"/>
          <p:cNvSpPr txBox="1"/>
          <p:nvPr/>
        </p:nvSpPr>
        <p:spPr>
          <a:xfrm>
            <a:off x="8985696" y="2771636"/>
            <a:ext cx="854721" cy="369332"/>
          </a:xfrm>
          <a:prstGeom prst="rect">
            <a:avLst/>
          </a:prstGeom>
          <a:noFill/>
        </p:spPr>
        <p:txBody>
          <a:bodyPr wrap="none" rtlCol="0">
            <a:spAutoFit/>
          </a:bodyPr>
          <a:lstStyle/>
          <a:p>
            <a:r>
              <a:rPr lang="en-GB" dirty="0">
                <a:latin typeface="Arial" pitchFamily="34" charset="0"/>
                <a:cs typeface="Arial" pitchFamily="34" charset="0"/>
              </a:rPr>
              <a:t>H</a:t>
            </a:r>
            <a:r>
              <a:rPr lang="en-GB" baseline="-25000" dirty="0">
                <a:latin typeface="Arial" pitchFamily="34" charset="0"/>
                <a:cs typeface="Arial" pitchFamily="34" charset="0"/>
              </a:rPr>
              <a:t>3</a:t>
            </a:r>
            <a:r>
              <a:rPr lang="en-GB" dirty="0">
                <a:latin typeface="Arial" pitchFamily="34" charset="0"/>
                <a:cs typeface="Arial" pitchFamily="34" charset="0"/>
              </a:rPr>
              <a:t>PO</a:t>
            </a:r>
            <a:r>
              <a:rPr lang="en-GB" baseline="-25000" dirty="0">
                <a:latin typeface="Arial" pitchFamily="34" charset="0"/>
                <a:cs typeface="Arial" pitchFamily="34" charset="0"/>
              </a:rPr>
              <a:t>4</a:t>
            </a:r>
          </a:p>
        </p:txBody>
      </p:sp>
      <p:sp>
        <p:nvSpPr>
          <p:cNvPr id="39" name="TextBox 38"/>
          <p:cNvSpPr txBox="1"/>
          <p:nvPr/>
        </p:nvSpPr>
        <p:spPr>
          <a:xfrm>
            <a:off x="9008518" y="1979548"/>
            <a:ext cx="615874" cy="369332"/>
          </a:xfrm>
          <a:prstGeom prst="rect">
            <a:avLst/>
          </a:prstGeom>
          <a:noFill/>
        </p:spPr>
        <p:txBody>
          <a:bodyPr wrap="none" rtlCol="0">
            <a:spAutoFit/>
          </a:bodyPr>
          <a:lstStyle/>
          <a:p>
            <a:r>
              <a:rPr lang="en-GB" dirty="0">
                <a:latin typeface="Arial" pitchFamily="34" charset="0"/>
                <a:cs typeface="Arial" pitchFamily="34" charset="0"/>
              </a:rPr>
              <a:t>H</a:t>
            </a:r>
            <a:r>
              <a:rPr lang="en-GB" baseline="-25000" dirty="0">
                <a:latin typeface="Arial" pitchFamily="34" charset="0"/>
                <a:cs typeface="Arial" pitchFamily="34" charset="0"/>
              </a:rPr>
              <a:t>2</a:t>
            </a:r>
            <a:r>
              <a:rPr lang="en-GB" dirty="0">
                <a:latin typeface="Arial" pitchFamily="34" charset="0"/>
                <a:cs typeface="Arial" pitchFamily="34" charset="0"/>
              </a:rPr>
              <a:t>O</a:t>
            </a:r>
            <a:endParaRPr lang="en-GB" baseline="-25000" dirty="0">
              <a:latin typeface="Arial" pitchFamily="34" charset="0"/>
              <a:cs typeface="Arial" pitchFamily="34" charset="0"/>
            </a:endParaRPr>
          </a:p>
        </p:txBody>
      </p:sp>
      <p:sp>
        <p:nvSpPr>
          <p:cNvPr id="40" name="TextBox 39"/>
          <p:cNvSpPr txBox="1"/>
          <p:nvPr/>
        </p:nvSpPr>
        <p:spPr>
          <a:xfrm>
            <a:off x="8521536" y="2411596"/>
            <a:ext cx="1678921" cy="369332"/>
          </a:xfrm>
          <a:prstGeom prst="rect">
            <a:avLst/>
          </a:prstGeom>
          <a:noFill/>
        </p:spPr>
        <p:txBody>
          <a:bodyPr wrap="none" rtlCol="0">
            <a:spAutoFit/>
          </a:bodyPr>
          <a:lstStyle/>
          <a:p>
            <a:r>
              <a:rPr lang="en-GB" dirty="0"/>
              <a:t>energy released</a:t>
            </a:r>
          </a:p>
        </p:txBody>
      </p:sp>
      <p:sp>
        <p:nvSpPr>
          <p:cNvPr id="41" name="TextBox 40"/>
          <p:cNvSpPr txBox="1"/>
          <p:nvPr/>
        </p:nvSpPr>
        <p:spPr>
          <a:xfrm>
            <a:off x="3537334" y="4077072"/>
            <a:ext cx="1478546" cy="369332"/>
          </a:xfrm>
          <a:prstGeom prst="rect">
            <a:avLst/>
          </a:prstGeom>
          <a:noFill/>
        </p:spPr>
        <p:txBody>
          <a:bodyPr wrap="none" rtlCol="0">
            <a:spAutoFit/>
          </a:bodyPr>
          <a:lstStyle/>
          <a:p>
            <a:r>
              <a:rPr lang="en-GB" dirty="0"/>
              <a:t>energy stored</a:t>
            </a:r>
          </a:p>
        </p:txBody>
      </p:sp>
      <p:sp>
        <p:nvSpPr>
          <p:cNvPr id="43" name="Rectangle 42"/>
          <p:cNvSpPr/>
          <p:nvPr/>
        </p:nvSpPr>
        <p:spPr>
          <a:xfrm>
            <a:off x="1775520" y="5013176"/>
            <a:ext cx="4824536" cy="707886"/>
          </a:xfrm>
          <a:prstGeom prst="rect">
            <a:avLst/>
          </a:prstGeom>
        </p:spPr>
        <p:txBody>
          <a:bodyPr wrap="square">
            <a:spAutoFit/>
          </a:bodyPr>
          <a:lstStyle/>
          <a:p>
            <a:r>
              <a:rPr lang="en-GB" sz="2000" dirty="0">
                <a:latin typeface="Arial" pitchFamily="34" charset="0"/>
                <a:cs typeface="Arial" pitchFamily="34" charset="0"/>
              </a:rPr>
              <a:t>The human body produces and consumes its own mass in ATP each day</a:t>
            </a:r>
            <a:endParaRPr lang="en-GB" sz="2000" baseline="30000" dirty="0">
              <a:latin typeface="Arial" pitchFamily="34" charset="0"/>
              <a:cs typeface="Arial"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116632"/>
            <a:ext cx="8229600" cy="1143000"/>
          </a:xfrm>
        </p:spPr>
        <p:txBody>
          <a:bodyPr>
            <a:normAutofit/>
          </a:bodyPr>
          <a:lstStyle/>
          <a:p>
            <a:r>
              <a:rPr lang="en-GB" sz="2800" dirty="0">
                <a:solidFill>
                  <a:schemeClr val="bg1"/>
                </a:solidFill>
                <a:effectLst/>
                <a:latin typeface="Arial" pitchFamily="34" charset="0"/>
                <a:cs typeface="Arial" pitchFamily="34" charset="0"/>
              </a:rPr>
              <a:t>ACETYL </a:t>
            </a:r>
            <a:r>
              <a:rPr lang="en-GB" sz="2800" dirty="0" err="1">
                <a:solidFill>
                  <a:schemeClr val="bg1"/>
                </a:solidFill>
                <a:effectLst/>
                <a:latin typeface="Arial" pitchFamily="34" charset="0"/>
                <a:cs typeface="Arial" pitchFamily="34" charset="0"/>
              </a:rPr>
              <a:t>CoA</a:t>
            </a:r>
            <a:r>
              <a:rPr lang="en-GB" sz="2800" dirty="0">
                <a:solidFill>
                  <a:schemeClr val="bg1"/>
                </a:solidFill>
                <a:effectLst/>
                <a:latin typeface="Arial" pitchFamily="34" charset="0"/>
                <a:cs typeface="Arial" pitchFamily="34" charset="0"/>
              </a:rPr>
              <a:t> – THE CROSSROADS</a:t>
            </a:r>
          </a:p>
        </p:txBody>
      </p:sp>
      <p:sp>
        <p:nvSpPr>
          <p:cNvPr id="4" name="TextBox 3"/>
          <p:cNvSpPr txBox="1"/>
          <p:nvPr/>
        </p:nvSpPr>
        <p:spPr>
          <a:xfrm>
            <a:off x="4862500" y="3903004"/>
            <a:ext cx="1439818" cy="400110"/>
          </a:xfrm>
          <a:prstGeom prst="rect">
            <a:avLst/>
          </a:prstGeom>
          <a:noFill/>
        </p:spPr>
        <p:txBody>
          <a:bodyPr wrap="none" rtlCol="0">
            <a:spAutoFit/>
          </a:bodyPr>
          <a:lstStyle/>
          <a:p>
            <a:r>
              <a:rPr lang="en-GB" sz="2000" dirty="0">
                <a:latin typeface="Arial" pitchFamily="34" charset="0"/>
                <a:cs typeface="Arial" pitchFamily="34" charset="0"/>
              </a:rPr>
              <a:t>acetyl-</a:t>
            </a:r>
            <a:r>
              <a:rPr lang="en-GB" sz="2000" dirty="0" err="1">
                <a:latin typeface="Arial" pitchFamily="34" charset="0"/>
                <a:cs typeface="Arial" pitchFamily="34" charset="0"/>
              </a:rPr>
              <a:t>CoA</a:t>
            </a:r>
            <a:endParaRPr lang="en-GB" sz="2000" dirty="0">
              <a:latin typeface="Arial" pitchFamily="34" charset="0"/>
              <a:cs typeface="Arial" pitchFamily="34" charset="0"/>
            </a:endParaRPr>
          </a:p>
        </p:txBody>
      </p:sp>
      <p:sp>
        <p:nvSpPr>
          <p:cNvPr id="6" name="TextBox 5"/>
          <p:cNvSpPr txBox="1"/>
          <p:nvPr/>
        </p:nvSpPr>
        <p:spPr>
          <a:xfrm>
            <a:off x="7847420" y="2466608"/>
            <a:ext cx="1337226" cy="400110"/>
          </a:xfrm>
          <a:prstGeom prst="rect">
            <a:avLst/>
          </a:prstGeom>
          <a:noFill/>
        </p:spPr>
        <p:txBody>
          <a:bodyPr wrap="none" rtlCol="0">
            <a:spAutoFit/>
          </a:bodyPr>
          <a:lstStyle/>
          <a:p>
            <a:r>
              <a:rPr lang="en-GB" sz="2000" dirty="0">
                <a:latin typeface="Arial" pitchFamily="34" charset="0"/>
                <a:cs typeface="Arial" pitchFamily="34" charset="0"/>
              </a:rPr>
              <a:t>fatty acids</a:t>
            </a:r>
          </a:p>
        </p:txBody>
      </p:sp>
      <p:sp>
        <p:nvSpPr>
          <p:cNvPr id="7" name="TextBox 6"/>
          <p:cNvSpPr txBox="1"/>
          <p:nvPr/>
        </p:nvSpPr>
        <p:spPr>
          <a:xfrm>
            <a:off x="8235666" y="1426728"/>
            <a:ext cx="596638" cy="400110"/>
          </a:xfrm>
          <a:prstGeom prst="rect">
            <a:avLst/>
          </a:prstGeom>
          <a:noFill/>
        </p:spPr>
        <p:txBody>
          <a:bodyPr wrap="none" rtlCol="0">
            <a:spAutoFit/>
          </a:bodyPr>
          <a:lstStyle/>
          <a:p>
            <a:r>
              <a:rPr lang="en-GB" sz="2000" dirty="0">
                <a:latin typeface="Arial" pitchFamily="34" charset="0"/>
                <a:cs typeface="Arial" pitchFamily="34" charset="0"/>
              </a:rPr>
              <a:t>fats</a:t>
            </a:r>
          </a:p>
        </p:txBody>
      </p:sp>
      <p:sp>
        <p:nvSpPr>
          <p:cNvPr id="8" name="TextBox 7"/>
          <p:cNvSpPr txBox="1"/>
          <p:nvPr/>
        </p:nvSpPr>
        <p:spPr>
          <a:xfrm>
            <a:off x="2351584" y="1340768"/>
            <a:ext cx="1808508" cy="707886"/>
          </a:xfrm>
          <a:prstGeom prst="rect">
            <a:avLst/>
          </a:prstGeom>
          <a:noFill/>
        </p:spPr>
        <p:txBody>
          <a:bodyPr wrap="none" rtlCol="0">
            <a:spAutoFit/>
          </a:bodyPr>
          <a:lstStyle/>
          <a:p>
            <a:r>
              <a:rPr lang="en-GB" sz="2000" dirty="0">
                <a:latin typeface="Arial" pitchFamily="34" charset="0"/>
                <a:cs typeface="Arial" pitchFamily="34" charset="0"/>
              </a:rPr>
              <a:t>carbohydrates</a:t>
            </a:r>
          </a:p>
          <a:p>
            <a:r>
              <a:rPr lang="en-GB" sz="2000" dirty="0">
                <a:latin typeface="Arial" pitchFamily="34" charset="0"/>
                <a:cs typeface="Arial" pitchFamily="34" charset="0"/>
              </a:rPr>
              <a:t>glycogen</a:t>
            </a:r>
          </a:p>
        </p:txBody>
      </p:sp>
      <p:sp>
        <p:nvSpPr>
          <p:cNvPr id="9" name="TextBox 8"/>
          <p:cNvSpPr txBox="1"/>
          <p:nvPr/>
        </p:nvSpPr>
        <p:spPr>
          <a:xfrm>
            <a:off x="5062074" y="1340768"/>
            <a:ext cx="1069524" cy="400110"/>
          </a:xfrm>
          <a:prstGeom prst="rect">
            <a:avLst/>
          </a:prstGeom>
          <a:noFill/>
        </p:spPr>
        <p:txBody>
          <a:bodyPr wrap="none" rtlCol="0">
            <a:spAutoFit/>
          </a:bodyPr>
          <a:lstStyle/>
          <a:p>
            <a:r>
              <a:rPr lang="en-GB" sz="2000" dirty="0">
                <a:latin typeface="Arial" pitchFamily="34" charset="0"/>
                <a:cs typeface="Arial" pitchFamily="34" charset="0"/>
              </a:rPr>
              <a:t>glucose</a:t>
            </a:r>
          </a:p>
        </p:txBody>
      </p:sp>
      <p:sp>
        <p:nvSpPr>
          <p:cNvPr id="10" name="TextBox 9"/>
          <p:cNvSpPr txBox="1"/>
          <p:nvPr/>
        </p:nvSpPr>
        <p:spPr>
          <a:xfrm>
            <a:off x="4727848" y="5189130"/>
            <a:ext cx="1737976" cy="400110"/>
          </a:xfrm>
          <a:prstGeom prst="rect">
            <a:avLst/>
          </a:prstGeom>
          <a:noFill/>
        </p:spPr>
        <p:txBody>
          <a:bodyPr wrap="none" rtlCol="0">
            <a:spAutoFit/>
          </a:bodyPr>
          <a:lstStyle/>
          <a:p>
            <a:r>
              <a:rPr lang="en-GB" sz="2000" dirty="0">
                <a:latin typeface="Arial" pitchFamily="34" charset="0"/>
                <a:cs typeface="Arial" pitchFamily="34" charset="0"/>
              </a:rPr>
              <a:t>CO</a:t>
            </a:r>
            <a:r>
              <a:rPr lang="en-GB" sz="2000" baseline="-25000" dirty="0">
                <a:latin typeface="Arial" pitchFamily="34" charset="0"/>
                <a:cs typeface="Arial" pitchFamily="34" charset="0"/>
              </a:rPr>
              <a:t>2</a:t>
            </a:r>
            <a:r>
              <a:rPr lang="en-GB" sz="2000" dirty="0">
                <a:latin typeface="Arial" pitchFamily="34" charset="0"/>
                <a:cs typeface="Arial" pitchFamily="34" charset="0"/>
              </a:rPr>
              <a:t> + energy</a:t>
            </a:r>
            <a:endParaRPr lang="en-GB" sz="2000" baseline="-25000" dirty="0">
              <a:latin typeface="Arial" pitchFamily="34" charset="0"/>
              <a:cs typeface="Arial" pitchFamily="34" charset="0"/>
            </a:endParaRPr>
          </a:p>
        </p:txBody>
      </p:sp>
      <p:sp>
        <p:nvSpPr>
          <p:cNvPr id="12" name="TextBox 11"/>
          <p:cNvSpPr txBox="1"/>
          <p:nvPr/>
        </p:nvSpPr>
        <p:spPr>
          <a:xfrm>
            <a:off x="2406938" y="2236802"/>
            <a:ext cx="1096775" cy="400110"/>
          </a:xfrm>
          <a:prstGeom prst="rect">
            <a:avLst/>
          </a:prstGeom>
          <a:noFill/>
        </p:spPr>
        <p:txBody>
          <a:bodyPr wrap="none" rtlCol="0">
            <a:spAutoFit/>
          </a:bodyPr>
          <a:lstStyle/>
          <a:p>
            <a:r>
              <a:rPr lang="en-GB" sz="2000" dirty="0">
                <a:latin typeface="Arial" pitchFamily="34" charset="0"/>
                <a:cs typeface="Arial" pitchFamily="34" charset="0"/>
              </a:rPr>
              <a:t>proteins</a:t>
            </a:r>
          </a:p>
        </p:txBody>
      </p:sp>
      <p:sp>
        <p:nvSpPr>
          <p:cNvPr id="13" name="TextBox 12"/>
          <p:cNvSpPr txBox="1"/>
          <p:nvPr/>
        </p:nvSpPr>
        <p:spPr>
          <a:xfrm>
            <a:off x="2207568" y="3172906"/>
            <a:ext cx="1553630" cy="400110"/>
          </a:xfrm>
          <a:prstGeom prst="rect">
            <a:avLst/>
          </a:prstGeom>
          <a:noFill/>
        </p:spPr>
        <p:txBody>
          <a:bodyPr wrap="none" rtlCol="0">
            <a:spAutoFit/>
          </a:bodyPr>
          <a:lstStyle/>
          <a:p>
            <a:r>
              <a:rPr lang="en-GB" sz="2000" dirty="0">
                <a:latin typeface="Arial" pitchFamily="34" charset="0"/>
                <a:cs typeface="Arial" pitchFamily="34" charset="0"/>
              </a:rPr>
              <a:t>amino acids</a:t>
            </a:r>
          </a:p>
        </p:txBody>
      </p:sp>
      <p:sp>
        <p:nvSpPr>
          <p:cNvPr id="14" name="TextBox 13"/>
          <p:cNvSpPr txBox="1"/>
          <p:nvPr/>
        </p:nvSpPr>
        <p:spPr>
          <a:xfrm>
            <a:off x="5013184" y="2452826"/>
            <a:ext cx="1167307" cy="400110"/>
          </a:xfrm>
          <a:prstGeom prst="rect">
            <a:avLst/>
          </a:prstGeom>
          <a:noFill/>
        </p:spPr>
        <p:txBody>
          <a:bodyPr wrap="none" rtlCol="0">
            <a:spAutoFit/>
          </a:bodyPr>
          <a:lstStyle/>
          <a:p>
            <a:r>
              <a:rPr lang="en-GB" sz="2000" dirty="0" err="1">
                <a:latin typeface="Arial" pitchFamily="34" charset="0"/>
                <a:cs typeface="Arial" pitchFamily="34" charset="0"/>
              </a:rPr>
              <a:t>pyruvate</a:t>
            </a:r>
            <a:endParaRPr lang="en-GB" sz="2000" dirty="0">
              <a:latin typeface="Arial" pitchFamily="34" charset="0"/>
              <a:cs typeface="Arial" pitchFamily="34" charset="0"/>
            </a:endParaRPr>
          </a:p>
        </p:txBody>
      </p:sp>
      <p:sp>
        <p:nvSpPr>
          <p:cNvPr id="15" name="Rectangle 14"/>
          <p:cNvSpPr/>
          <p:nvPr/>
        </p:nvSpPr>
        <p:spPr>
          <a:xfrm>
            <a:off x="4727848" y="3717032"/>
            <a:ext cx="1944216" cy="792088"/>
          </a:xfrm>
          <a:prstGeom prst="rect">
            <a:avLst/>
          </a:prstGeom>
          <a:noFill/>
          <a:ln w="381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7" name="Straight Arrow Connector 16"/>
          <p:cNvCxnSpPr/>
          <p:nvPr/>
        </p:nvCxnSpPr>
        <p:spPr>
          <a:xfrm>
            <a:off x="4295800" y="1556792"/>
            <a:ext cx="648072" cy="0"/>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rot="5400000">
            <a:off x="5267907" y="2096852"/>
            <a:ext cx="648072" cy="0"/>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14" idx="2"/>
          </p:cNvCxnSpPr>
          <p:nvPr/>
        </p:nvCxnSpPr>
        <p:spPr>
          <a:xfrm flipH="1">
            <a:off x="5591945" y="2852936"/>
            <a:ext cx="4893" cy="864096"/>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5591944" y="4509120"/>
            <a:ext cx="0" cy="720080"/>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6672064" y="4077072"/>
            <a:ext cx="187220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rot="16200000" flipV="1">
            <a:off x="8148228" y="2187004"/>
            <a:ext cx="648072" cy="0"/>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V="1">
            <a:off x="8544272" y="2852936"/>
            <a:ext cx="0" cy="1241466"/>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2855640" y="2780928"/>
            <a:ext cx="0" cy="504056"/>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2855640" y="4077072"/>
            <a:ext cx="187220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flipV="1">
            <a:off x="2855640" y="3558503"/>
            <a:ext cx="0" cy="532523"/>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6672064" y="3991112"/>
            <a:ext cx="1728192" cy="0"/>
          </a:xfrm>
          <a:prstGeom prst="line">
            <a:avLst/>
          </a:prstGeom>
          <a:ln w="381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rot="5400000">
            <a:off x="8263216" y="2202080"/>
            <a:ext cx="648072" cy="0"/>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2927648" y="4005064"/>
            <a:ext cx="1800200" cy="0"/>
          </a:xfrm>
          <a:prstGeom prst="line">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p:nvPr/>
        </p:nvCxnSpPr>
        <p:spPr>
          <a:xfrm flipV="1">
            <a:off x="2936324" y="3630510"/>
            <a:ext cx="0" cy="388508"/>
          </a:xfrm>
          <a:prstGeom prst="straightConnector1">
            <a:avLst/>
          </a:prstGeom>
          <a:ln w="381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p:nvPr/>
        </p:nvCxnSpPr>
        <p:spPr>
          <a:xfrm>
            <a:off x="2956676" y="2719400"/>
            <a:ext cx="0" cy="504056"/>
          </a:xfrm>
          <a:prstGeom prst="straightConnector1">
            <a:avLst/>
          </a:prstGeom>
          <a:ln w="381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67" name="TextBox 66"/>
          <p:cNvSpPr txBox="1"/>
          <p:nvPr/>
        </p:nvSpPr>
        <p:spPr>
          <a:xfrm>
            <a:off x="4445476" y="4582870"/>
            <a:ext cx="1146468" cy="646331"/>
          </a:xfrm>
          <a:prstGeom prst="rect">
            <a:avLst/>
          </a:prstGeom>
          <a:noFill/>
        </p:spPr>
        <p:txBody>
          <a:bodyPr wrap="none" rtlCol="0">
            <a:spAutoFit/>
          </a:bodyPr>
          <a:lstStyle/>
          <a:p>
            <a:r>
              <a:rPr lang="en-GB" dirty="0">
                <a:latin typeface="Arial" pitchFamily="34" charset="0"/>
                <a:cs typeface="Arial" pitchFamily="34" charset="0"/>
              </a:rPr>
              <a:t>citric acid</a:t>
            </a:r>
          </a:p>
          <a:p>
            <a:r>
              <a:rPr lang="en-GB" dirty="0">
                <a:latin typeface="Arial" pitchFamily="34" charset="0"/>
                <a:cs typeface="Arial" pitchFamily="34" charset="0"/>
              </a:rPr>
              <a:t>cycle</a:t>
            </a:r>
          </a:p>
        </p:txBody>
      </p:sp>
      <p:sp>
        <p:nvSpPr>
          <p:cNvPr id="68" name="TextBox 67"/>
          <p:cNvSpPr txBox="1"/>
          <p:nvPr/>
        </p:nvSpPr>
        <p:spPr>
          <a:xfrm>
            <a:off x="5663952" y="1835532"/>
            <a:ext cx="1172116" cy="369332"/>
          </a:xfrm>
          <a:prstGeom prst="rect">
            <a:avLst/>
          </a:prstGeom>
          <a:noFill/>
        </p:spPr>
        <p:txBody>
          <a:bodyPr wrap="none" rtlCol="0">
            <a:spAutoFit/>
          </a:bodyPr>
          <a:lstStyle/>
          <a:p>
            <a:r>
              <a:rPr lang="en-GB" dirty="0" err="1">
                <a:latin typeface="Arial" pitchFamily="34" charset="0"/>
                <a:cs typeface="Arial" pitchFamily="34" charset="0"/>
              </a:rPr>
              <a:t>glycolysis</a:t>
            </a:r>
            <a:endParaRPr lang="en-GB" dirty="0">
              <a:latin typeface="Arial" pitchFamily="34" charset="0"/>
              <a:cs typeface="Arial" pitchFamily="34" charset="0"/>
            </a:endParaRPr>
          </a:p>
        </p:txBody>
      </p:sp>
      <p:sp>
        <p:nvSpPr>
          <p:cNvPr id="69" name="TextBox 68"/>
          <p:cNvSpPr txBox="1"/>
          <p:nvPr/>
        </p:nvSpPr>
        <p:spPr>
          <a:xfrm>
            <a:off x="7104112" y="3356993"/>
            <a:ext cx="1107996" cy="646331"/>
          </a:xfrm>
          <a:prstGeom prst="rect">
            <a:avLst/>
          </a:prstGeom>
          <a:noFill/>
        </p:spPr>
        <p:txBody>
          <a:bodyPr wrap="none" rtlCol="0">
            <a:spAutoFit/>
          </a:bodyPr>
          <a:lstStyle/>
          <a:p>
            <a:r>
              <a:rPr lang="en-GB" dirty="0">
                <a:latin typeface="Arial" pitchFamily="34" charset="0"/>
                <a:cs typeface="Arial" pitchFamily="34" charset="0"/>
              </a:rPr>
              <a:t>fatty acid</a:t>
            </a:r>
          </a:p>
          <a:p>
            <a:r>
              <a:rPr lang="en-GB" dirty="0">
                <a:latin typeface="Arial" pitchFamily="34" charset="0"/>
                <a:cs typeface="Arial" pitchFamily="34" charset="0"/>
              </a:rPr>
              <a:t>oxidation</a:t>
            </a:r>
          </a:p>
        </p:txBody>
      </p:sp>
      <p:sp>
        <p:nvSpPr>
          <p:cNvPr id="70" name="TextBox 69"/>
          <p:cNvSpPr txBox="1"/>
          <p:nvPr/>
        </p:nvSpPr>
        <p:spPr>
          <a:xfrm>
            <a:off x="7104112" y="4078814"/>
            <a:ext cx="1146468" cy="646331"/>
          </a:xfrm>
          <a:prstGeom prst="rect">
            <a:avLst/>
          </a:prstGeom>
          <a:noFill/>
        </p:spPr>
        <p:txBody>
          <a:bodyPr wrap="none" rtlCol="0">
            <a:spAutoFit/>
          </a:bodyPr>
          <a:lstStyle/>
          <a:p>
            <a:r>
              <a:rPr lang="en-GB" dirty="0">
                <a:latin typeface="Arial" pitchFamily="34" charset="0"/>
                <a:cs typeface="Arial" pitchFamily="34" charset="0"/>
              </a:rPr>
              <a:t>fatty acid</a:t>
            </a:r>
          </a:p>
          <a:p>
            <a:r>
              <a:rPr lang="en-GB" dirty="0">
                <a:latin typeface="Arial" pitchFamily="34" charset="0"/>
                <a:cs typeface="Arial" pitchFamily="34" charset="0"/>
              </a:rPr>
              <a:t>synthesis</a:t>
            </a:r>
          </a:p>
        </p:txBody>
      </p:sp>
      <p:sp>
        <p:nvSpPr>
          <p:cNvPr id="71" name="TextBox 70"/>
          <p:cNvSpPr txBox="1"/>
          <p:nvPr/>
        </p:nvSpPr>
        <p:spPr>
          <a:xfrm>
            <a:off x="1631504" y="5661249"/>
            <a:ext cx="8640960" cy="461665"/>
          </a:xfrm>
          <a:prstGeom prst="rect">
            <a:avLst/>
          </a:prstGeom>
          <a:noFill/>
        </p:spPr>
        <p:txBody>
          <a:bodyPr wrap="square" rtlCol="0">
            <a:spAutoFit/>
          </a:bodyPr>
          <a:lstStyle/>
          <a:p>
            <a:r>
              <a:rPr lang="en-GB" sz="2400" dirty="0">
                <a:latin typeface="Arial" pitchFamily="34" charset="0"/>
                <a:cs typeface="Arial" pitchFamily="34" charset="0"/>
              </a:rPr>
              <a:t> Glucose in excess of metabolic needs results in fat deposition</a:t>
            </a:r>
          </a:p>
        </p:txBody>
      </p:sp>
      <p:sp>
        <p:nvSpPr>
          <p:cNvPr id="72" name="TextBox 71"/>
          <p:cNvSpPr txBox="1"/>
          <p:nvPr/>
        </p:nvSpPr>
        <p:spPr>
          <a:xfrm>
            <a:off x="5563478" y="3140968"/>
            <a:ext cx="1107996" cy="369332"/>
          </a:xfrm>
          <a:prstGeom prst="rect">
            <a:avLst/>
          </a:prstGeom>
          <a:noFill/>
        </p:spPr>
        <p:txBody>
          <a:bodyPr wrap="none" rtlCol="0">
            <a:spAutoFit/>
          </a:bodyPr>
          <a:lstStyle/>
          <a:p>
            <a:r>
              <a:rPr lang="en-GB" dirty="0">
                <a:latin typeface="Arial" pitchFamily="34" charset="0"/>
                <a:cs typeface="Arial" pitchFamily="34" charset="0"/>
              </a:rPr>
              <a:t>oxidation</a:t>
            </a:r>
          </a:p>
        </p:txBody>
      </p:sp>
      <p:sp>
        <p:nvSpPr>
          <p:cNvPr id="42" name="Rectangle 41"/>
          <p:cNvSpPr/>
          <p:nvPr/>
        </p:nvSpPr>
        <p:spPr>
          <a:xfrm>
            <a:off x="2297505" y="1376626"/>
            <a:ext cx="1800200" cy="64807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Rectangle 43"/>
          <p:cNvSpPr/>
          <p:nvPr/>
        </p:nvSpPr>
        <p:spPr>
          <a:xfrm>
            <a:off x="2279576" y="2204864"/>
            <a:ext cx="1296144" cy="43204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3" name="Straight Arrow Connector 52"/>
          <p:cNvCxnSpPr/>
          <p:nvPr/>
        </p:nvCxnSpPr>
        <p:spPr>
          <a:xfrm flipV="1">
            <a:off x="8393196" y="2929467"/>
            <a:ext cx="7061" cy="1075995"/>
          </a:xfrm>
          <a:prstGeom prst="straightConnector1">
            <a:avLst/>
          </a:prstGeom>
          <a:ln w="381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8" name="Rectangle 57"/>
          <p:cNvSpPr/>
          <p:nvPr/>
        </p:nvSpPr>
        <p:spPr>
          <a:xfrm>
            <a:off x="8199120" y="1412776"/>
            <a:ext cx="690304" cy="43204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260648"/>
            <a:ext cx="9144000" cy="1143000"/>
          </a:xfrm>
        </p:spPr>
        <p:txBody>
          <a:bodyPr>
            <a:normAutofit/>
          </a:bodyPr>
          <a:lstStyle/>
          <a:p>
            <a:r>
              <a:rPr lang="en-GB" sz="2800" dirty="0">
                <a:solidFill>
                  <a:schemeClr val="bg1"/>
                </a:solidFill>
                <a:effectLst/>
                <a:latin typeface="Arial" pitchFamily="34" charset="0"/>
                <a:cs typeface="Arial" pitchFamily="34" charset="0"/>
              </a:rPr>
              <a:t>ACETYL </a:t>
            </a:r>
            <a:r>
              <a:rPr lang="en-GB" sz="2800" dirty="0" err="1">
                <a:solidFill>
                  <a:schemeClr val="bg1"/>
                </a:solidFill>
                <a:effectLst/>
                <a:latin typeface="Arial" pitchFamily="34" charset="0"/>
                <a:cs typeface="Arial" pitchFamily="34" charset="0"/>
              </a:rPr>
              <a:t>CoA</a:t>
            </a:r>
            <a:r>
              <a:rPr lang="en-GB" sz="2800" dirty="0">
                <a:solidFill>
                  <a:schemeClr val="bg1"/>
                </a:solidFill>
                <a:effectLst/>
                <a:latin typeface="Arial" pitchFamily="34" charset="0"/>
                <a:cs typeface="Arial" pitchFamily="34" charset="0"/>
              </a:rPr>
              <a:t> FROM OXIDATION OF FATTY ACIDS</a:t>
            </a:r>
          </a:p>
        </p:txBody>
      </p:sp>
      <p:grpSp>
        <p:nvGrpSpPr>
          <p:cNvPr id="3" name="Group 56"/>
          <p:cNvGrpSpPr/>
          <p:nvPr/>
        </p:nvGrpSpPr>
        <p:grpSpPr>
          <a:xfrm>
            <a:off x="2691252" y="2753746"/>
            <a:ext cx="846800" cy="1838206"/>
            <a:chOff x="611560" y="2352034"/>
            <a:chExt cx="846800" cy="1838206"/>
          </a:xfrm>
        </p:grpSpPr>
        <p:sp>
          <p:nvSpPr>
            <p:cNvPr id="4" name="TextBox 3"/>
            <p:cNvSpPr txBox="1"/>
            <p:nvPr/>
          </p:nvSpPr>
          <p:spPr>
            <a:xfrm>
              <a:off x="670965" y="2352034"/>
              <a:ext cx="603050" cy="369332"/>
            </a:xfrm>
            <a:prstGeom prst="rect">
              <a:avLst/>
            </a:prstGeom>
            <a:noFill/>
          </p:spPr>
          <p:txBody>
            <a:bodyPr wrap="none" rtlCol="0">
              <a:spAutoFit/>
            </a:bodyPr>
            <a:lstStyle/>
            <a:p>
              <a:r>
                <a:rPr lang="en-GB" dirty="0">
                  <a:latin typeface="Arial" pitchFamily="34" charset="0"/>
                  <a:cs typeface="Arial" pitchFamily="34" charset="0"/>
                </a:rPr>
                <a:t>CH</a:t>
              </a:r>
              <a:r>
                <a:rPr lang="en-GB" baseline="-25000" dirty="0">
                  <a:latin typeface="Arial" pitchFamily="34" charset="0"/>
                  <a:cs typeface="Arial" pitchFamily="34" charset="0"/>
                </a:rPr>
                <a:t>3</a:t>
              </a:r>
              <a:endParaRPr lang="en-GB" dirty="0">
                <a:latin typeface="Arial" pitchFamily="34" charset="0"/>
                <a:cs typeface="Arial" pitchFamily="34" charset="0"/>
              </a:endParaRPr>
            </a:p>
          </p:txBody>
        </p:sp>
        <p:sp>
          <p:nvSpPr>
            <p:cNvPr id="5" name="TextBox 4"/>
            <p:cNvSpPr txBox="1"/>
            <p:nvPr/>
          </p:nvSpPr>
          <p:spPr>
            <a:xfrm>
              <a:off x="611560" y="2650568"/>
              <a:ext cx="841897" cy="369332"/>
            </a:xfrm>
            <a:prstGeom prst="rect">
              <a:avLst/>
            </a:prstGeom>
            <a:noFill/>
          </p:spPr>
          <p:txBody>
            <a:bodyPr wrap="none" rtlCol="0">
              <a:spAutoFit/>
            </a:bodyPr>
            <a:lstStyle/>
            <a:p>
              <a:r>
                <a:rPr lang="en-GB" dirty="0">
                  <a:latin typeface="Arial" pitchFamily="34" charset="0"/>
                  <a:cs typeface="Arial" pitchFamily="34" charset="0"/>
                </a:rPr>
                <a:t>(CH</a:t>
              </a:r>
              <a:r>
                <a:rPr lang="en-GB" baseline="-25000" dirty="0">
                  <a:latin typeface="Arial" pitchFamily="34" charset="0"/>
                  <a:cs typeface="Arial" pitchFamily="34" charset="0"/>
                </a:rPr>
                <a:t>2</a:t>
              </a:r>
              <a:r>
                <a:rPr lang="en-GB" dirty="0">
                  <a:latin typeface="Arial" pitchFamily="34" charset="0"/>
                  <a:cs typeface="Arial" pitchFamily="34" charset="0"/>
                </a:rPr>
                <a:t>)</a:t>
              </a:r>
              <a:r>
                <a:rPr lang="en-GB" baseline="-25000" dirty="0">
                  <a:latin typeface="Arial" pitchFamily="34" charset="0"/>
                  <a:cs typeface="Arial" pitchFamily="34" charset="0"/>
                </a:rPr>
                <a:t>n</a:t>
              </a:r>
              <a:endParaRPr lang="en-GB" dirty="0">
                <a:latin typeface="Arial" pitchFamily="34" charset="0"/>
                <a:cs typeface="Arial" pitchFamily="34" charset="0"/>
              </a:endParaRPr>
            </a:p>
          </p:txBody>
        </p:sp>
        <p:sp>
          <p:nvSpPr>
            <p:cNvPr id="6" name="TextBox 5"/>
            <p:cNvSpPr txBox="1"/>
            <p:nvPr/>
          </p:nvSpPr>
          <p:spPr>
            <a:xfrm>
              <a:off x="670965" y="2944244"/>
              <a:ext cx="603050" cy="369332"/>
            </a:xfrm>
            <a:prstGeom prst="rect">
              <a:avLst/>
            </a:prstGeom>
            <a:noFill/>
          </p:spPr>
          <p:txBody>
            <a:bodyPr wrap="none" rtlCol="0">
              <a:spAutoFit/>
            </a:bodyPr>
            <a:lstStyle/>
            <a:p>
              <a:r>
                <a:rPr lang="en-GB" dirty="0">
                  <a:latin typeface="Arial" pitchFamily="34" charset="0"/>
                  <a:cs typeface="Arial" pitchFamily="34" charset="0"/>
                </a:rPr>
                <a:t>CH</a:t>
              </a:r>
              <a:r>
                <a:rPr lang="en-GB" baseline="-25000" dirty="0">
                  <a:latin typeface="Arial" pitchFamily="34" charset="0"/>
                  <a:cs typeface="Arial" pitchFamily="34" charset="0"/>
                </a:rPr>
                <a:t>2</a:t>
              </a:r>
              <a:endParaRPr lang="en-GB" dirty="0">
                <a:latin typeface="Arial" pitchFamily="34" charset="0"/>
                <a:cs typeface="Arial" pitchFamily="34" charset="0"/>
              </a:endParaRPr>
            </a:p>
          </p:txBody>
        </p:sp>
        <p:sp>
          <p:nvSpPr>
            <p:cNvPr id="7" name="TextBox 6"/>
            <p:cNvSpPr txBox="1"/>
            <p:nvPr/>
          </p:nvSpPr>
          <p:spPr>
            <a:xfrm>
              <a:off x="670965" y="3238922"/>
              <a:ext cx="603050" cy="369332"/>
            </a:xfrm>
            <a:prstGeom prst="rect">
              <a:avLst/>
            </a:prstGeom>
            <a:noFill/>
          </p:spPr>
          <p:txBody>
            <a:bodyPr wrap="none" rtlCol="0">
              <a:spAutoFit/>
            </a:bodyPr>
            <a:lstStyle/>
            <a:p>
              <a:r>
                <a:rPr lang="en-GB" dirty="0">
                  <a:latin typeface="Arial" pitchFamily="34" charset="0"/>
                  <a:cs typeface="Arial" pitchFamily="34" charset="0"/>
                </a:rPr>
                <a:t>CH</a:t>
              </a:r>
              <a:r>
                <a:rPr lang="en-GB" baseline="-25000" dirty="0">
                  <a:latin typeface="Arial" pitchFamily="34" charset="0"/>
                  <a:cs typeface="Arial" pitchFamily="34" charset="0"/>
                </a:rPr>
                <a:t>2</a:t>
              </a:r>
              <a:endParaRPr lang="en-GB" dirty="0">
                <a:latin typeface="Arial" pitchFamily="34" charset="0"/>
                <a:cs typeface="Arial" pitchFamily="34" charset="0"/>
              </a:endParaRPr>
            </a:p>
          </p:txBody>
        </p:sp>
        <p:cxnSp>
          <p:nvCxnSpPr>
            <p:cNvPr id="9" name="Straight Connector 8"/>
            <p:cNvCxnSpPr/>
            <p:nvPr/>
          </p:nvCxnSpPr>
          <p:spPr>
            <a:xfrm flipH="1">
              <a:off x="831464" y="3217436"/>
              <a:ext cx="2456" cy="10556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a:off x="831464" y="2636912"/>
              <a:ext cx="2456" cy="10556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831464" y="2938972"/>
              <a:ext cx="2456" cy="10556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670965" y="3538502"/>
              <a:ext cx="665567" cy="369332"/>
            </a:xfrm>
            <a:prstGeom prst="rect">
              <a:avLst/>
            </a:prstGeom>
            <a:noFill/>
          </p:spPr>
          <p:txBody>
            <a:bodyPr wrap="none" rtlCol="0">
              <a:spAutoFit/>
            </a:bodyPr>
            <a:lstStyle/>
            <a:p>
              <a:r>
                <a:rPr lang="en-GB" dirty="0">
                  <a:latin typeface="Arial" pitchFamily="34" charset="0"/>
                  <a:cs typeface="Arial" pitchFamily="34" charset="0"/>
                </a:rPr>
                <a:t>C=O</a:t>
              </a:r>
            </a:p>
          </p:txBody>
        </p:sp>
        <p:cxnSp>
          <p:nvCxnSpPr>
            <p:cNvPr id="14" name="Straight Connector 13"/>
            <p:cNvCxnSpPr/>
            <p:nvPr/>
          </p:nvCxnSpPr>
          <p:spPr>
            <a:xfrm flipH="1">
              <a:off x="831464" y="3521620"/>
              <a:ext cx="2456" cy="10556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670965" y="3820908"/>
              <a:ext cx="787395" cy="369332"/>
            </a:xfrm>
            <a:prstGeom prst="rect">
              <a:avLst/>
            </a:prstGeom>
            <a:noFill/>
          </p:spPr>
          <p:txBody>
            <a:bodyPr wrap="none" rtlCol="0">
              <a:spAutoFit/>
            </a:bodyPr>
            <a:lstStyle/>
            <a:p>
              <a:r>
                <a:rPr lang="en-GB" dirty="0" err="1">
                  <a:latin typeface="Arial" pitchFamily="34" charset="0"/>
                  <a:cs typeface="Arial" pitchFamily="34" charset="0"/>
                </a:rPr>
                <a:t>SCoA</a:t>
              </a:r>
              <a:endParaRPr lang="en-GB" dirty="0">
                <a:latin typeface="Arial" pitchFamily="34" charset="0"/>
                <a:cs typeface="Arial" pitchFamily="34" charset="0"/>
              </a:endParaRPr>
            </a:p>
          </p:txBody>
        </p:sp>
        <p:cxnSp>
          <p:nvCxnSpPr>
            <p:cNvPr id="16" name="Straight Connector 15"/>
            <p:cNvCxnSpPr/>
            <p:nvPr/>
          </p:nvCxnSpPr>
          <p:spPr>
            <a:xfrm flipH="1">
              <a:off x="827584" y="3810300"/>
              <a:ext cx="2456" cy="10556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 name="Group 55"/>
          <p:cNvGrpSpPr/>
          <p:nvPr/>
        </p:nvGrpSpPr>
        <p:grpSpPr>
          <a:xfrm>
            <a:off x="4043699" y="2750592"/>
            <a:ext cx="854115" cy="1838206"/>
            <a:chOff x="1879467" y="2348880"/>
            <a:chExt cx="854115" cy="1838206"/>
          </a:xfrm>
        </p:grpSpPr>
        <p:sp>
          <p:nvSpPr>
            <p:cNvPr id="17" name="TextBox 16"/>
            <p:cNvSpPr txBox="1"/>
            <p:nvPr/>
          </p:nvSpPr>
          <p:spPr>
            <a:xfrm>
              <a:off x="1946187" y="2348880"/>
              <a:ext cx="603050" cy="369332"/>
            </a:xfrm>
            <a:prstGeom prst="rect">
              <a:avLst/>
            </a:prstGeom>
            <a:noFill/>
          </p:spPr>
          <p:txBody>
            <a:bodyPr wrap="none" rtlCol="0">
              <a:spAutoFit/>
            </a:bodyPr>
            <a:lstStyle/>
            <a:p>
              <a:r>
                <a:rPr lang="en-GB" dirty="0">
                  <a:latin typeface="Arial" pitchFamily="34" charset="0"/>
                  <a:cs typeface="Arial" pitchFamily="34" charset="0"/>
                </a:rPr>
                <a:t>CH</a:t>
              </a:r>
              <a:r>
                <a:rPr lang="en-GB" baseline="-25000" dirty="0">
                  <a:latin typeface="Arial" pitchFamily="34" charset="0"/>
                  <a:cs typeface="Arial" pitchFamily="34" charset="0"/>
                </a:rPr>
                <a:t>3</a:t>
              </a:r>
              <a:endParaRPr lang="en-GB" dirty="0">
                <a:latin typeface="Arial" pitchFamily="34" charset="0"/>
                <a:cs typeface="Arial" pitchFamily="34" charset="0"/>
              </a:endParaRPr>
            </a:p>
          </p:txBody>
        </p:sp>
        <p:sp>
          <p:nvSpPr>
            <p:cNvPr id="19" name="TextBox 18"/>
            <p:cNvSpPr txBox="1"/>
            <p:nvPr/>
          </p:nvSpPr>
          <p:spPr>
            <a:xfrm>
              <a:off x="1946187" y="2941090"/>
              <a:ext cx="518091" cy="369332"/>
            </a:xfrm>
            <a:prstGeom prst="rect">
              <a:avLst/>
            </a:prstGeom>
            <a:noFill/>
          </p:spPr>
          <p:txBody>
            <a:bodyPr wrap="none" rtlCol="0">
              <a:spAutoFit/>
            </a:bodyPr>
            <a:lstStyle/>
            <a:p>
              <a:r>
                <a:rPr lang="en-GB" dirty="0">
                  <a:latin typeface="Arial" pitchFamily="34" charset="0"/>
                  <a:cs typeface="Arial" pitchFamily="34" charset="0"/>
                </a:rPr>
                <a:t>CH</a:t>
              </a:r>
            </a:p>
          </p:txBody>
        </p:sp>
        <p:sp>
          <p:nvSpPr>
            <p:cNvPr id="20" name="TextBox 19"/>
            <p:cNvSpPr txBox="1"/>
            <p:nvPr/>
          </p:nvSpPr>
          <p:spPr>
            <a:xfrm>
              <a:off x="1946187" y="3235768"/>
              <a:ext cx="518091" cy="369332"/>
            </a:xfrm>
            <a:prstGeom prst="rect">
              <a:avLst/>
            </a:prstGeom>
            <a:noFill/>
          </p:spPr>
          <p:txBody>
            <a:bodyPr wrap="none" rtlCol="0">
              <a:spAutoFit/>
            </a:bodyPr>
            <a:lstStyle/>
            <a:p>
              <a:r>
                <a:rPr lang="en-GB" dirty="0">
                  <a:latin typeface="Arial" pitchFamily="34" charset="0"/>
                  <a:cs typeface="Arial" pitchFamily="34" charset="0"/>
                </a:rPr>
                <a:t>CH</a:t>
              </a:r>
            </a:p>
          </p:txBody>
        </p:sp>
        <p:cxnSp>
          <p:nvCxnSpPr>
            <p:cNvPr id="21" name="Straight Connector 20"/>
            <p:cNvCxnSpPr/>
            <p:nvPr/>
          </p:nvCxnSpPr>
          <p:spPr>
            <a:xfrm flipH="1">
              <a:off x="2088846" y="3214282"/>
              <a:ext cx="2456" cy="10556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a:off x="2106686" y="2633758"/>
              <a:ext cx="2456" cy="10556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H="1">
              <a:off x="2106686" y="2932935"/>
              <a:ext cx="2456" cy="10556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1946187" y="3535348"/>
              <a:ext cx="665567" cy="369332"/>
            </a:xfrm>
            <a:prstGeom prst="rect">
              <a:avLst/>
            </a:prstGeom>
            <a:noFill/>
          </p:spPr>
          <p:txBody>
            <a:bodyPr wrap="none" rtlCol="0">
              <a:spAutoFit/>
            </a:bodyPr>
            <a:lstStyle/>
            <a:p>
              <a:r>
                <a:rPr lang="en-GB" dirty="0">
                  <a:latin typeface="Arial" pitchFamily="34" charset="0"/>
                  <a:cs typeface="Arial" pitchFamily="34" charset="0"/>
                </a:rPr>
                <a:t>C=O</a:t>
              </a:r>
            </a:p>
          </p:txBody>
        </p:sp>
        <p:cxnSp>
          <p:nvCxnSpPr>
            <p:cNvPr id="25" name="Straight Connector 24"/>
            <p:cNvCxnSpPr/>
            <p:nvPr/>
          </p:nvCxnSpPr>
          <p:spPr>
            <a:xfrm flipH="1">
              <a:off x="2106686" y="3518466"/>
              <a:ext cx="2456" cy="10556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1946187" y="3817754"/>
              <a:ext cx="787395" cy="369332"/>
            </a:xfrm>
            <a:prstGeom prst="rect">
              <a:avLst/>
            </a:prstGeom>
            <a:noFill/>
          </p:spPr>
          <p:txBody>
            <a:bodyPr wrap="none" rtlCol="0">
              <a:spAutoFit/>
            </a:bodyPr>
            <a:lstStyle/>
            <a:p>
              <a:r>
                <a:rPr lang="en-GB" dirty="0" err="1">
                  <a:latin typeface="Arial" pitchFamily="34" charset="0"/>
                  <a:cs typeface="Arial" pitchFamily="34" charset="0"/>
                </a:rPr>
                <a:t>SCoA</a:t>
              </a:r>
              <a:endParaRPr lang="en-GB" dirty="0">
                <a:latin typeface="Arial" pitchFamily="34" charset="0"/>
                <a:cs typeface="Arial" pitchFamily="34" charset="0"/>
              </a:endParaRPr>
            </a:p>
          </p:txBody>
        </p:sp>
        <p:cxnSp>
          <p:nvCxnSpPr>
            <p:cNvPr id="27" name="Straight Connector 26"/>
            <p:cNvCxnSpPr/>
            <p:nvPr/>
          </p:nvCxnSpPr>
          <p:spPr>
            <a:xfrm flipH="1">
              <a:off x="2102806" y="3807146"/>
              <a:ext cx="2456" cy="10556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H="1">
              <a:off x="2110348" y="3215492"/>
              <a:ext cx="2456" cy="10556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1879467" y="2650940"/>
              <a:ext cx="841897" cy="369332"/>
            </a:xfrm>
            <a:prstGeom prst="rect">
              <a:avLst/>
            </a:prstGeom>
            <a:noFill/>
          </p:spPr>
          <p:txBody>
            <a:bodyPr wrap="none" rtlCol="0">
              <a:spAutoFit/>
            </a:bodyPr>
            <a:lstStyle/>
            <a:p>
              <a:r>
                <a:rPr lang="en-GB" dirty="0">
                  <a:latin typeface="Arial" pitchFamily="34" charset="0"/>
                  <a:cs typeface="Arial" pitchFamily="34" charset="0"/>
                </a:rPr>
                <a:t>(CH</a:t>
              </a:r>
              <a:r>
                <a:rPr lang="en-GB" baseline="-25000" dirty="0">
                  <a:latin typeface="Arial" pitchFamily="34" charset="0"/>
                  <a:cs typeface="Arial" pitchFamily="34" charset="0"/>
                </a:rPr>
                <a:t>2</a:t>
              </a:r>
              <a:r>
                <a:rPr lang="en-GB" dirty="0">
                  <a:latin typeface="Arial" pitchFamily="34" charset="0"/>
                  <a:cs typeface="Arial" pitchFamily="34" charset="0"/>
                </a:rPr>
                <a:t>)</a:t>
              </a:r>
              <a:r>
                <a:rPr lang="en-GB" baseline="-25000" dirty="0">
                  <a:latin typeface="Arial" pitchFamily="34" charset="0"/>
                  <a:cs typeface="Arial" pitchFamily="34" charset="0"/>
                </a:rPr>
                <a:t>n</a:t>
              </a:r>
              <a:endParaRPr lang="en-GB" dirty="0">
                <a:latin typeface="Arial" pitchFamily="34" charset="0"/>
                <a:cs typeface="Arial" pitchFamily="34" charset="0"/>
              </a:endParaRPr>
            </a:p>
          </p:txBody>
        </p:sp>
      </p:grpSp>
      <p:grpSp>
        <p:nvGrpSpPr>
          <p:cNvPr id="11" name="Group 53"/>
          <p:cNvGrpSpPr/>
          <p:nvPr/>
        </p:nvGrpSpPr>
        <p:grpSpPr>
          <a:xfrm>
            <a:off x="6832237" y="2751240"/>
            <a:ext cx="880319" cy="1833858"/>
            <a:chOff x="4314359" y="2349528"/>
            <a:chExt cx="880319" cy="1833858"/>
          </a:xfrm>
        </p:grpSpPr>
        <p:sp>
          <p:nvSpPr>
            <p:cNvPr id="43" name="TextBox 42"/>
            <p:cNvSpPr txBox="1"/>
            <p:nvPr/>
          </p:nvSpPr>
          <p:spPr>
            <a:xfrm>
              <a:off x="4387461" y="2349528"/>
              <a:ext cx="603050" cy="369332"/>
            </a:xfrm>
            <a:prstGeom prst="rect">
              <a:avLst/>
            </a:prstGeom>
            <a:noFill/>
          </p:spPr>
          <p:txBody>
            <a:bodyPr wrap="none" rtlCol="0">
              <a:spAutoFit/>
            </a:bodyPr>
            <a:lstStyle/>
            <a:p>
              <a:r>
                <a:rPr lang="en-GB" dirty="0">
                  <a:latin typeface="Arial" pitchFamily="34" charset="0"/>
                  <a:cs typeface="Arial" pitchFamily="34" charset="0"/>
                </a:rPr>
                <a:t>CH</a:t>
              </a:r>
              <a:r>
                <a:rPr lang="en-GB" baseline="-25000" dirty="0">
                  <a:latin typeface="Arial" pitchFamily="34" charset="0"/>
                  <a:cs typeface="Arial" pitchFamily="34" charset="0"/>
                </a:rPr>
                <a:t>3</a:t>
              </a:r>
              <a:endParaRPr lang="en-GB" dirty="0">
                <a:latin typeface="Arial" pitchFamily="34" charset="0"/>
                <a:cs typeface="Arial" pitchFamily="34" charset="0"/>
              </a:endParaRPr>
            </a:p>
          </p:txBody>
        </p:sp>
        <p:sp>
          <p:nvSpPr>
            <p:cNvPr id="44" name="TextBox 43"/>
            <p:cNvSpPr txBox="1"/>
            <p:nvPr/>
          </p:nvSpPr>
          <p:spPr>
            <a:xfrm>
              <a:off x="4382736" y="2941738"/>
              <a:ext cx="665567" cy="369332"/>
            </a:xfrm>
            <a:prstGeom prst="rect">
              <a:avLst/>
            </a:prstGeom>
            <a:noFill/>
          </p:spPr>
          <p:txBody>
            <a:bodyPr wrap="none" rtlCol="0">
              <a:spAutoFit/>
            </a:bodyPr>
            <a:lstStyle/>
            <a:p>
              <a:r>
                <a:rPr lang="en-GB" dirty="0">
                  <a:latin typeface="Arial" pitchFamily="34" charset="0"/>
                  <a:cs typeface="Arial" pitchFamily="34" charset="0"/>
                </a:rPr>
                <a:t>C=O</a:t>
              </a:r>
            </a:p>
          </p:txBody>
        </p:sp>
        <p:sp>
          <p:nvSpPr>
            <p:cNvPr id="45" name="TextBox 44"/>
            <p:cNvSpPr txBox="1"/>
            <p:nvPr/>
          </p:nvSpPr>
          <p:spPr>
            <a:xfrm>
              <a:off x="4387461" y="3236416"/>
              <a:ext cx="603050" cy="369332"/>
            </a:xfrm>
            <a:prstGeom prst="rect">
              <a:avLst/>
            </a:prstGeom>
            <a:noFill/>
          </p:spPr>
          <p:txBody>
            <a:bodyPr wrap="none" rtlCol="0">
              <a:spAutoFit/>
            </a:bodyPr>
            <a:lstStyle/>
            <a:p>
              <a:r>
                <a:rPr lang="en-GB" dirty="0">
                  <a:latin typeface="Arial" pitchFamily="34" charset="0"/>
                  <a:cs typeface="Arial" pitchFamily="34" charset="0"/>
                </a:rPr>
                <a:t>CH</a:t>
              </a:r>
              <a:r>
                <a:rPr lang="en-GB" baseline="-25000" dirty="0">
                  <a:latin typeface="Arial" pitchFamily="34" charset="0"/>
                  <a:cs typeface="Arial" pitchFamily="34" charset="0"/>
                </a:rPr>
                <a:t>2</a:t>
              </a:r>
              <a:endParaRPr lang="en-GB" dirty="0">
                <a:latin typeface="Arial" pitchFamily="34" charset="0"/>
                <a:cs typeface="Arial" pitchFamily="34" charset="0"/>
              </a:endParaRPr>
            </a:p>
          </p:txBody>
        </p:sp>
        <p:cxnSp>
          <p:nvCxnSpPr>
            <p:cNvPr id="46" name="Straight Connector 45"/>
            <p:cNvCxnSpPr/>
            <p:nvPr/>
          </p:nvCxnSpPr>
          <p:spPr>
            <a:xfrm flipH="1">
              <a:off x="4547960" y="3214930"/>
              <a:ext cx="2456" cy="10556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H="1">
              <a:off x="4547960" y="2634406"/>
              <a:ext cx="2456" cy="10556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H="1">
              <a:off x="4543500" y="2933583"/>
              <a:ext cx="2456" cy="10556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4387461" y="3535996"/>
              <a:ext cx="665567" cy="369332"/>
            </a:xfrm>
            <a:prstGeom prst="rect">
              <a:avLst/>
            </a:prstGeom>
            <a:noFill/>
          </p:spPr>
          <p:txBody>
            <a:bodyPr wrap="none" rtlCol="0">
              <a:spAutoFit/>
            </a:bodyPr>
            <a:lstStyle/>
            <a:p>
              <a:r>
                <a:rPr lang="en-GB" dirty="0">
                  <a:latin typeface="Arial" pitchFamily="34" charset="0"/>
                  <a:cs typeface="Arial" pitchFamily="34" charset="0"/>
                </a:rPr>
                <a:t>C=O</a:t>
              </a:r>
            </a:p>
          </p:txBody>
        </p:sp>
        <p:cxnSp>
          <p:nvCxnSpPr>
            <p:cNvPr id="50" name="Straight Connector 49"/>
            <p:cNvCxnSpPr/>
            <p:nvPr/>
          </p:nvCxnSpPr>
          <p:spPr>
            <a:xfrm flipH="1">
              <a:off x="4547960" y="3519114"/>
              <a:ext cx="2456" cy="10556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H="1">
              <a:off x="4544080" y="3807794"/>
              <a:ext cx="2456" cy="10556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4314359" y="2655400"/>
              <a:ext cx="841897" cy="369332"/>
            </a:xfrm>
            <a:prstGeom prst="rect">
              <a:avLst/>
            </a:prstGeom>
            <a:noFill/>
          </p:spPr>
          <p:txBody>
            <a:bodyPr wrap="none" rtlCol="0">
              <a:spAutoFit/>
            </a:bodyPr>
            <a:lstStyle/>
            <a:p>
              <a:r>
                <a:rPr lang="en-GB" dirty="0">
                  <a:latin typeface="Arial" pitchFamily="34" charset="0"/>
                  <a:cs typeface="Arial" pitchFamily="34" charset="0"/>
                </a:rPr>
                <a:t>(CH</a:t>
              </a:r>
              <a:r>
                <a:rPr lang="en-GB" baseline="-25000" dirty="0">
                  <a:latin typeface="Arial" pitchFamily="34" charset="0"/>
                  <a:cs typeface="Arial" pitchFamily="34" charset="0"/>
                </a:rPr>
                <a:t>2</a:t>
              </a:r>
              <a:r>
                <a:rPr lang="en-GB" dirty="0">
                  <a:latin typeface="Arial" pitchFamily="34" charset="0"/>
                  <a:cs typeface="Arial" pitchFamily="34" charset="0"/>
                </a:rPr>
                <a:t>)</a:t>
              </a:r>
              <a:r>
                <a:rPr lang="en-GB" baseline="-25000" dirty="0">
                  <a:latin typeface="Arial" pitchFamily="34" charset="0"/>
                  <a:cs typeface="Arial" pitchFamily="34" charset="0"/>
                </a:rPr>
                <a:t>n</a:t>
              </a:r>
              <a:endParaRPr lang="en-GB" dirty="0">
                <a:latin typeface="Arial" pitchFamily="34" charset="0"/>
                <a:cs typeface="Arial" pitchFamily="34" charset="0"/>
              </a:endParaRPr>
            </a:p>
          </p:txBody>
        </p:sp>
        <p:sp>
          <p:nvSpPr>
            <p:cNvPr id="53" name="TextBox 52"/>
            <p:cNvSpPr txBox="1"/>
            <p:nvPr/>
          </p:nvSpPr>
          <p:spPr>
            <a:xfrm>
              <a:off x="4407283" y="3814054"/>
              <a:ext cx="787395" cy="369332"/>
            </a:xfrm>
            <a:prstGeom prst="rect">
              <a:avLst/>
            </a:prstGeom>
            <a:noFill/>
          </p:spPr>
          <p:txBody>
            <a:bodyPr wrap="none" rtlCol="0">
              <a:spAutoFit/>
            </a:bodyPr>
            <a:lstStyle/>
            <a:p>
              <a:r>
                <a:rPr lang="en-GB" dirty="0" err="1">
                  <a:latin typeface="Arial" pitchFamily="34" charset="0"/>
                  <a:cs typeface="Arial" pitchFamily="34" charset="0"/>
                </a:rPr>
                <a:t>SCoA</a:t>
              </a:r>
              <a:endParaRPr lang="en-GB" dirty="0">
                <a:latin typeface="Arial" pitchFamily="34" charset="0"/>
                <a:cs typeface="Arial" pitchFamily="34" charset="0"/>
              </a:endParaRPr>
            </a:p>
          </p:txBody>
        </p:sp>
      </p:grpSp>
      <p:grpSp>
        <p:nvGrpSpPr>
          <p:cNvPr id="18" name="Group 54"/>
          <p:cNvGrpSpPr/>
          <p:nvPr/>
        </p:nvGrpSpPr>
        <p:grpSpPr>
          <a:xfrm>
            <a:off x="5396145" y="2751240"/>
            <a:ext cx="954397" cy="1833858"/>
            <a:chOff x="3056933" y="2349528"/>
            <a:chExt cx="954397" cy="1833858"/>
          </a:xfrm>
        </p:grpSpPr>
        <p:sp>
          <p:nvSpPr>
            <p:cNvPr id="29" name="TextBox 28"/>
            <p:cNvSpPr txBox="1"/>
            <p:nvPr/>
          </p:nvSpPr>
          <p:spPr>
            <a:xfrm>
              <a:off x="3204113" y="2349528"/>
              <a:ext cx="603050" cy="369332"/>
            </a:xfrm>
            <a:prstGeom prst="rect">
              <a:avLst/>
            </a:prstGeom>
            <a:noFill/>
          </p:spPr>
          <p:txBody>
            <a:bodyPr wrap="none" rtlCol="0">
              <a:spAutoFit/>
            </a:bodyPr>
            <a:lstStyle/>
            <a:p>
              <a:r>
                <a:rPr lang="en-GB" dirty="0">
                  <a:latin typeface="Arial" pitchFamily="34" charset="0"/>
                  <a:cs typeface="Arial" pitchFamily="34" charset="0"/>
                </a:rPr>
                <a:t>CH</a:t>
              </a:r>
              <a:r>
                <a:rPr lang="en-GB" baseline="-25000" dirty="0">
                  <a:latin typeface="Arial" pitchFamily="34" charset="0"/>
                  <a:cs typeface="Arial" pitchFamily="34" charset="0"/>
                </a:rPr>
                <a:t>3</a:t>
              </a:r>
              <a:endParaRPr lang="en-GB" dirty="0">
                <a:latin typeface="Arial" pitchFamily="34" charset="0"/>
                <a:cs typeface="Arial" pitchFamily="34" charset="0"/>
              </a:endParaRPr>
            </a:p>
          </p:txBody>
        </p:sp>
        <p:sp>
          <p:nvSpPr>
            <p:cNvPr id="31" name="TextBox 30"/>
            <p:cNvSpPr txBox="1"/>
            <p:nvPr/>
          </p:nvSpPr>
          <p:spPr>
            <a:xfrm>
              <a:off x="3056933" y="2941738"/>
              <a:ext cx="941283" cy="369332"/>
            </a:xfrm>
            <a:prstGeom prst="rect">
              <a:avLst/>
            </a:prstGeom>
            <a:noFill/>
          </p:spPr>
          <p:txBody>
            <a:bodyPr wrap="none" rtlCol="0">
              <a:spAutoFit/>
            </a:bodyPr>
            <a:lstStyle/>
            <a:p>
              <a:r>
                <a:rPr lang="en-GB" dirty="0">
                  <a:latin typeface="Arial" pitchFamily="34" charset="0"/>
                  <a:cs typeface="Arial" pitchFamily="34" charset="0"/>
                </a:rPr>
                <a:t>HC-OH</a:t>
              </a:r>
            </a:p>
          </p:txBody>
        </p:sp>
        <p:sp>
          <p:nvSpPr>
            <p:cNvPr id="32" name="TextBox 31"/>
            <p:cNvSpPr txBox="1"/>
            <p:nvPr/>
          </p:nvSpPr>
          <p:spPr>
            <a:xfrm>
              <a:off x="3204113" y="3236416"/>
              <a:ext cx="603050" cy="369332"/>
            </a:xfrm>
            <a:prstGeom prst="rect">
              <a:avLst/>
            </a:prstGeom>
            <a:noFill/>
          </p:spPr>
          <p:txBody>
            <a:bodyPr wrap="none" rtlCol="0">
              <a:spAutoFit/>
            </a:bodyPr>
            <a:lstStyle/>
            <a:p>
              <a:r>
                <a:rPr lang="en-GB" dirty="0">
                  <a:latin typeface="Arial" pitchFamily="34" charset="0"/>
                  <a:cs typeface="Arial" pitchFamily="34" charset="0"/>
                </a:rPr>
                <a:t>CH</a:t>
              </a:r>
              <a:r>
                <a:rPr lang="en-GB" baseline="-25000" dirty="0">
                  <a:latin typeface="Arial" pitchFamily="34" charset="0"/>
                  <a:cs typeface="Arial" pitchFamily="34" charset="0"/>
                </a:rPr>
                <a:t>2</a:t>
              </a:r>
              <a:endParaRPr lang="en-GB" dirty="0">
                <a:latin typeface="Arial" pitchFamily="34" charset="0"/>
                <a:cs typeface="Arial" pitchFamily="34" charset="0"/>
              </a:endParaRPr>
            </a:p>
          </p:txBody>
        </p:sp>
        <p:cxnSp>
          <p:nvCxnSpPr>
            <p:cNvPr id="33" name="Straight Connector 32"/>
            <p:cNvCxnSpPr/>
            <p:nvPr/>
          </p:nvCxnSpPr>
          <p:spPr>
            <a:xfrm flipH="1">
              <a:off x="3364612" y="3214930"/>
              <a:ext cx="2456" cy="10556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H="1">
              <a:off x="3364612" y="2634406"/>
              <a:ext cx="2456" cy="10556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H="1">
              <a:off x="3360152" y="2933583"/>
              <a:ext cx="2456" cy="10556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3204113" y="3535996"/>
              <a:ext cx="665567" cy="369332"/>
            </a:xfrm>
            <a:prstGeom prst="rect">
              <a:avLst/>
            </a:prstGeom>
            <a:noFill/>
          </p:spPr>
          <p:txBody>
            <a:bodyPr wrap="none" rtlCol="0">
              <a:spAutoFit/>
            </a:bodyPr>
            <a:lstStyle/>
            <a:p>
              <a:r>
                <a:rPr lang="en-GB" dirty="0">
                  <a:latin typeface="Arial" pitchFamily="34" charset="0"/>
                  <a:cs typeface="Arial" pitchFamily="34" charset="0"/>
                </a:rPr>
                <a:t>C=O</a:t>
              </a:r>
            </a:p>
          </p:txBody>
        </p:sp>
        <p:cxnSp>
          <p:nvCxnSpPr>
            <p:cNvPr id="37" name="Straight Connector 36"/>
            <p:cNvCxnSpPr/>
            <p:nvPr/>
          </p:nvCxnSpPr>
          <p:spPr>
            <a:xfrm flipH="1">
              <a:off x="3364612" y="3519114"/>
              <a:ext cx="2456" cy="10556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H="1">
              <a:off x="3360732" y="3807794"/>
              <a:ext cx="2456" cy="10556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3131011" y="2655400"/>
              <a:ext cx="841897" cy="369332"/>
            </a:xfrm>
            <a:prstGeom prst="rect">
              <a:avLst/>
            </a:prstGeom>
            <a:noFill/>
          </p:spPr>
          <p:txBody>
            <a:bodyPr wrap="none" rtlCol="0">
              <a:spAutoFit/>
            </a:bodyPr>
            <a:lstStyle/>
            <a:p>
              <a:r>
                <a:rPr lang="en-GB" dirty="0">
                  <a:latin typeface="Arial" pitchFamily="34" charset="0"/>
                  <a:cs typeface="Arial" pitchFamily="34" charset="0"/>
                </a:rPr>
                <a:t>(CH</a:t>
              </a:r>
              <a:r>
                <a:rPr lang="en-GB" baseline="-25000" dirty="0">
                  <a:latin typeface="Arial" pitchFamily="34" charset="0"/>
                  <a:cs typeface="Arial" pitchFamily="34" charset="0"/>
                </a:rPr>
                <a:t>2</a:t>
              </a:r>
              <a:r>
                <a:rPr lang="en-GB" dirty="0">
                  <a:latin typeface="Arial" pitchFamily="34" charset="0"/>
                  <a:cs typeface="Arial" pitchFamily="34" charset="0"/>
                </a:rPr>
                <a:t>)</a:t>
              </a:r>
              <a:r>
                <a:rPr lang="en-GB" baseline="-25000" dirty="0">
                  <a:latin typeface="Arial" pitchFamily="34" charset="0"/>
                  <a:cs typeface="Arial" pitchFamily="34" charset="0"/>
                </a:rPr>
                <a:t>n</a:t>
              </a:r>
              <a:endParaRPr lang="en-GB" dirty="0">
                <a:latin typeface="Arial" pitchFamily="34" charset="0"/>
                <a:cs typeface="Arial" pitchFamily="34" charset="0"/>
              </a:endParaRPr>
            </a:p>
          </p:txBody>
        </p:sp>
        <p:sp>
          <p:nvSpPr>
            <p:cNvPr id="42" name="TextBox 41"/>
            <p:cNvSpPr txBox="1"/>
            <p:nvPr/>
          </p:nvSpPr>
          <p:spPr>
            <a:xfrm>
              <a:off x="3223935" y="3814054"/>
              <a:ext cx="787395" cy="369332"/>
            </a:xfrm>
            <a:prstGeom prst="rect">
              <a:avLst/>
            </a:prstGeom>
            <a:noFill/>
          </p:spPr>
          <p:txBody>
            <a:bodyPr wrap="none" rtlCol="0">
              <a:spAutoFit/>
            </a:bodyPr>
            <a:lstStyle/>
            <a:p>
              <a:r>
                <a:rPr lang="en-GB" dirty="0" err="1">
                  <a:latin typeface="Arial" pitchFamily="34" charset="0"/>
                  <a:cs typeface="Arial" pitchFamily="34" charset="0"/>
                </a:rPr>
                <a:t>SCoA</a:t>
              </a:r>
              <a:endParaRPr lang="en-GB" dirty="0">
                <a:latin typeface="Arial" pitchFamily="34" charset="0"/>
                <a:cs typeface="Arial" pitchFamily="34" charset="0"/>
              </a:endParaRPr>
            </a:p>
          </p:txBody>
        </p:sp>
      </p:grpSp>
      <p:grpSp>
        <p:nvGrpSpPr>
          <p:cNvPr id="30" name="Group 82"/>
          <p:cNvGrpSpPr/>
          <p:nvPr/>
        </p:nvGrpSpPr>
        <p:grpSpPr>
          <a:xfrm>
            <a:off x="8194251" y="2750592"/>
            <a:ext cx="875620" cy="1258828"/>
            <a:chOff x="6474599" y="2747020"/>
            <a:chExt cx="875620" cy="1258828"/>
          </a:xfrm>
        </p:grpSpPr>
        <p:sp>
          <p:nvSpPr>
            <p:cNvPr id="71" name="TextBox 70"/>
            <p:cNvSpPr txBox="1"/>
            <p:nvPr/>
          </p:nvSpPr>
          <p:spPr>
            <a:xfrm>
              <a:off x="6547701" y="2747020"/>
              <a:ext cx="603050" cy="369332"/>
            </a:xfrm>
            <a:prstGeom prst="rect">
              <a:avLst/>
            </a:prstGeom>
            <a:noFill/>
          </p:spPr>
          <p:txBody>
            <a:bodyPr wrap="none" rtlCol="0">
              <a:spAutoFit/>
            </a:bodyPr>
            <a:lstStyle/>
            <a:p>
              <a:r>
                <a:rPr lang="en-GB" dirty="0">
                  <a:latin typeface="Arial" pitchFamily="34" charset="0"/>
                  <a:cs typeface="Arial" pitchFamily="34" charset="0"/>
                </a:rPr>
                <a:t>CH</a:t>
              </a:r>
              <a:r>
                <a:rPr lang="en-GB" baseline="-25000" dirty="0">
                  <a:latin typeface="Arial" pitchFamily="34" charset="0"/>
                  <a:cs typeface="Arial" pitchFamily="34" charset="0"/>
                </a:rPr>
                <a:t>3</a:t>
              </a:r>
              <a:endParaRPr lang="en-GB" dirty="0">
                <a:latin typeface="Arial" pitchFamily="34" charset="0"/>
                <a:cs typeface="Arial" pitchFamily="34" charset="0"/>
              </a:endParaRPr>
            </a:p>
          </p:txBody>
        </p:sp>
        <p:sp>
          <p:nvSpPr>
            <p:cNvPr id="72" name="TextBox 71"/>
            <p:cNvSpPr txBox="1"/>
            <p:nvPr/>
          </p:nvSpPr>
          <p:spPr>
            <a:xfrm>
              <a:off x="6542976" y="3339230"/>
              <a:ext cx="665567" cy="369332"/>
            </a:xfrm>
            <a:prstGeom prst="rect">
              <a:avLst/>
            </a:prstGeom>
            <a:noFill/>
          </p:spPr>
          <p:txBody>
            <a:bodyPr wrap="none" rtlCol="0">
              <a:spAutoFit/>
            </a:bodyPr>
            <a:lstStyle/>
            <a:p>
              <a:r>
                <a:rPr lang="en-GB" dirty="0">
                  <a:latin typeface="Arial" pitchFamily="34" charset="0"/>
                  <a:cs typeface="Arial" pitchFamily="34" charset="0"/>
                </a:rPr>
                <a:t>C=O</a:t>
              </a:r>
            </a:p>
          </p:txBody>
        </p:sp>
        <p:cxnSp>
          <p:nvCxnSpPr>
            <p:cNvPr id="74" name="Straight Connector 73"/>
            <p:cNvCxnSpPr/>
            <p:nvPr/>
          </p:nvCxnSpPr>
          <p:spPr>
            <a:xfrm flipH="1">
              <a:off x="6708200" y="3636516"/>
              <a:ext cx="2456" cy="10556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flipH="1">
              <a:off x="6708200" y="3031898"/>
              <a:ext cx="2456" cy="10556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flipH="1">
              <a:off x="6703740" y="3331075"/>
              <a:ext cx="2456" cy="10556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80" name="TextBox 79"/>
            <p:cNvSpPr txBox="1"/>
            <p:nvPr/>
          </p:nvSpPr>
          <p:spPr>
            <a:xfrm>
              <a:off x="6474599" y="3052892"/>
              <a:ext cx="841897" cy="369332"/>
            </a:xfrm>
            <a:prstGeom prst="rect">
              <a:avLst/>
            </a:prstGeom>
            <a:noFill/>
          </p:spPr>
          <p:txBody>
            <a:bodyPr wrap="none" rtlCol="0">
              <a:spAutoFit/>
            </a:bodyPr>
            <a:lstStyle/>
            <a:p>
              <a:r>
                <a:rPr lang="en-GB" dirty="0">
                  <a:latin typeface="Arial" pitchFamily="34" charset="0"/>
                  <a:cs typeface="Arial" pitchFamily="34" charset="0"/>
                </a:rPr>
                <a:t>(CH</a:t>
              </a:r>
              <a:r>
                <a:rPr lang="en-GB" baseline="-25000" dirty="0">
                  <a:latin typeface="Arial" pitchFamily="34" charset="0"/>
                  <a:cs typeface="Arial" pitchFamily="34" charset="0"/>
                </a:rPr>
                <a:t>2</a:t>
              </a:r>
              <a:r>
                <a:rPr lang="en-GB" dirty="0">
                  <a:latin typeface="Arial" pitchFamily="34" charset="0"/>
                  <a:cs typeface="Arial" pitchFamily="34" charset="0"/>
                </a:rPr>
                <a:t>)</a:t>
              </a:r>
              <a:r>
                <a:rPr lang="en-GB" baseline="-25000" dirty="0">
                  <a:latin typeface="Arial" pitchFamily="34" charset="0"/>
                  <a:cs typeface="Arial" pitchFamily="34" charset="0"/>
                </a:rPr>
                <a:t>n</a:t>
              </a:r>
              <a:endParaRPr lang="en-GB" dirty="0">
                <a:latin typeface="Arial" pitchFamily="34" charset="0"/>
                <a:cs typeface="Arial" pitchFamily="34" charset="0"/>
              </a:endParaRPr>
            </a:p>
          </p:txBody>
        </p:sp>
        <p:sp>
          <p:nvSpPr>
            <p:cNvPr id="82" name="TextBox 81"/>
            <p:cNvSpPr txBox="1"/>
            <p:nvPr/>
          </p:nvSpPr>
          <p:spPr>
            <a:xfrm>
              <a:off x="6562824" y="3636516"/>
              <a:ext cx="787395" cy="369332"/>
            </a:xfrm>
            <a:prstGeom prst="rect">
              <a:avLst/>
            </a:prstGeom>
            <a:noFill/>
          </p:spPr>
          <p:txBody>
            <a:bodyPr wrap="none" rtlCol="0">
              <a:spAutoFit/>
            </a:bodyPr>
            <a:lstStyle/>
            <a:p>
              <a:r>
                <a:rPr lang="en-GB" dirty="0" err="1">
                  <a:latin typeface="Arial" pitchFamily="34" charset="0"/>
                  <a:cs typeface="Arial" pitchFamily="34" charset="0"/>
                </a:rPr>
                <a:t>SCoA</a:t>
              </a:r>
              <a:endParaRPr lang="en-GB" dirty="0">
                <a:latin typeface="Arial" pitchFamily="34" charset="0"/>
                <a:cs typeface="Arial" pitchFamily="34" charset="0"/>
              </a:endParaRPr>
            </a:p>
          </p:txBody>
        </p:sp>
      </p:grpSp>
      <p:cxnSp>
        <p:nvCxnSpPr>
          <p:cNvPr id="87" name="Straight Arrow Connector 86"/>
          <p:cNvCxnSpPr/>
          <p:nvPr/>
        </p:nvCxnSpPr>
        <p:spPr>
          <a:xfrm>
            <a:off x="3391612" y="3701196"/>
            <a:ext cx="623456" cy="6806"/>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8" name="Straight Arrow Connector 87"/>
          <p:cNvCxnSpPr/>
          <p:nvPr/>
        </p:nvCxnSpPr>
        <p:spPr>
          <a:xfrm>
            <a:off x="4660084" y="3695204"/>
            <a:ext cx="623456" cy="6806"/>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9" name="Straight Arrow Connector 88"/>
          <p:cNvCxnSpPr/>
          <p:nvPr/>
        </p:nvCxnSpPr>
        <p:spPr>
          <a:xfrm>
            <a:off x="6100244" y="3689212"/>
            <a:ext cx="623456" cy="6806"/>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0" name="Straight Arrow Connector 89"/>
          <p:cNvCxnSpPr/>
          <p:nvPr/>
        </p:nvCxnSpPr>
        <p:spPr>
          <a:xfrm>
            <a:off x="7468396" y="3683220"/>
            <a:ext cx="623456" cy="6806"/>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2" name="Curved Connector 91"/>
          <p:cNvCxnSpPr/>
          <p:nvPr/>
        </p:nvCxnSpPr>
        <p:spPr>
          <a:xfrm>
            <a:off x="7659804" y="3682504"/>
            <a:ext cx="1172500" cy="970632"/>
          </a:xfrm>
          <a:prstGeom prst="curvedConnector3">
            <a:avLst>
              <a:gd name="adj1" fmla="val 50000"/>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flipV="1">
            <a:off x="8520112" y="2276872"/>
            <a:ext cx="6741" cy="42292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flipH="1">
            <a:off x="2979284" y="2280444"/>
            <a:ext cx="554461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Straight Arrow Connector 101"/>
          <p:cNvCxnSpPr/>
          <p:nvPr/>
        </p:nvCxnSpPr>
        <p:spPr>
          <a:xfrm>
            <a:off x="2979284" y="2280444"/>
            <a:ext cx="0" cy="432048"/>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39" name="Group 83"/>
          <p:cNvGrpSpPr/>
          <p:nvPr/>
        </p:nvGrpSpPr>
        <p:grpSpPr>
          <a:xfrm>
            <a:off x="8811932" y="4005064"/>
            <a:ext cx="1300356" cy="1728192"/>
            <a:chOff x="7287932" y="3356992"/>
            <a:chExt cx="1300356" cy="1728192"/>
          </a:xfrm>
        </p:grpSpPr>
        <p:grpSp>
          <p:nvGrpSpPr>
            <p:cNvPr id="54" name="Group 93"/>
            <p:cNvGrpSpPr/>
            <p:nvPr/>
          </p:nvGrpSpPr>
          <p:grpSpPr>
            <a:xfrm>
              <a:off x="7515069" y="3504580"/>
              <a:ext cx="807217" cy="980878"/>
              <a:chOff x="6547701" y="4392338"/>
              <a:chExt cx="807217" cy="980878"/>
            </a:xfrm>
          </p:grpSpPr>
          <p:sp>
            <p:nvSpPr>
              <p:cNvPr id="73" name="TextBox 72"/>
              <p:cNvSpPr txBox="1"/>
              <p:nvPr/>
            </p:nvSpPr>
            <p:spPr>
              <a:xfrm>
                <a:off x="6547701" y="4392338"/>
                <a:ext cx="603050" cy="369332"/>
              </a:xfrm>
              <a:prstGeom prst="rect">
                <a:avLst/>
              </a:prstGeom>
              <a:noFill/>
            </p:spPr>
            <p:txBody>
              <a:bodyPr wrap="none" rtlCol="0">
                <a:spAutoFit/>
              </a:bodyPr>
              <a:lstStyle/>
              <a:p>
                <a:r>
                  <a:rPr lang="en-GB" dirty="0">
                    <a:solidFill>
                      <a:srgbClr val="FF0000"/>
                    </a:solidFill>
                    <a:latin typeface="Arial" pitchFamily="34" charset="0"/>
                    <a:cs typeface="Arial" pitchFamily="34" charset="0"/>
                  </a:rPr>
                  <a:t>CH</a:t>
                </a:r>
                <a:r>
                  <a:rPr lang="en-GB" baseline="-25000" dirty="0">
                    <a:solidFill>
                      <a:srgbClr val="FF0000"/>
                    </a:solidFill>
                    <a:latin typeface="Arial" pitchFamily="34" charset="0"/>
                    <a:cs typeface="Arial" pitchFamily="34" charset="0"/>
                  </a:rPr>
                  <a:t>3</a:t>
                </a:r>
                <a:endParaRPr lang="en-GB" dirty="0">
                  <a:solidFill>
                    <a:srgbClr val="FF0000"/>
                  </a:solidFill>
                  <a:latin typeface="Arial" pitchFamily="34" charset="0"/>
                  <a:cs typeface="Arial" pitchFamily="34" charset="0"/>
                </a:endParaRPr>
              </a:p>
            </p:txBody>
          </p:sp>
          <p:sp>
            <p:nvSpPr>
              <p:cNvPr id="77" name="TextBox 76"/>
              <p:cNvSpPr txBox="1"/>
              <p:nvPr/>
            </p:nvSpPr>
            <p:spPr>
              <a:xfrm>
                <a:off x="6547701" y="4691918"/>
                <a:ext cx="665567" cy="369332"/>
              </a:xfrm>
              <a:prstGeom prst="rect">
                <a:avLst/>
              </a:prstGeom>
              <a:noFill/>
            </p:spPr>
            <p:txBody>
              <a:bodyPr wrap="none" rtlCol="0">
                <a:spAutoFit/>
              </a:bodyPr>
              <a:lstStyle/>
              <a:p>
                <a:r>
                  <a:rPr lang="en-GB" dirty="0">
                    <a:solidFill>
                      <a:srgbClr val="FF0000"/>
                    </a:solidFill>
                    <a:latin typeface="Arial" pitchFamily="34" charset="0"/>
                    <a:cs typeface="Arial" pitchFamily="34" charset="0"/>
                  </a:rPr>
                  <a:t>C=O</a:t>
                </a:r>
              </a:p>
            </p:txBody>
          </p:sp>
          <p:cxnSp>
            <p:nvCxnSpPr>
              <p:cNvPr id="78" name="Straight Connector 77"/>
              <p:cNvCxnSpPr/>
              <p:nvPr/>
            </p:nvCxnSpPr>
            <p:spPr>
              <a:xfrm flipH="1">
                <a:off x="6708200" y="4675036"/>
                <a:ext cx="2456" cy="10556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flipH="1">
                <a:off x="6691620" y="4989116"/>
                <a:ext cx="2456" cy="10556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81" name="TextBox 80"/>
              <p:cNvSpPr txBox="1"/>
              <p:nvPr/>
            </p:nvSpPr>
            <p:spPr>
              <a:xfrm>
                <a:off x="6567523" y="5003884"/>
                <a:ext cx="787395" cy="369332"/>
              </a:xfrm>
              <a:prstGeom prst="rect">
                <a:avLst/>
              </a:prstGeom>
              <a:noFill/>
            </p:spPr>
            <p:txBody>
              <a:bodyPr wrap="none" rtlCol="0">
                <a:spAutoFit/>
              </a:bodyPr>
              <a:lstStyle/>
              <a:p>
                <a:r>
                  <a:rPr lang="en-GB" dirty="0" err="1">
                    <a:solidFill>
                      <a:srgbClr val="FF0000"/>
                    </a:solidFill>
                    <a:latin typeface="Arial" pitchFamily="34" charset="0"/>
                    <a:cs typeface="Arial" pitchFamily="34" charset="0"/>
                  </a:rPr>
                  <a:t>SCoA</a:t>
                </a:r>
                <a:endParaRPr lang="en-GB" dirty="0">
                  <a:solidFill>
                    <a:srgbClr val="FF0000"/>
                  </a:solidFill>
                  <a:latin typeface="Arial" pitchFamily="34" charset="0"/>
                  <a:cs typeface="Arial" pitchFamily="34" charset="0"/>
                </a:endParaRPr>
              </a:p>
            </p:txBody>
          </p:sp>
        </p:grpSp>
        <p:sp>
          <p:nvSpPr>
            <p:cNvPr id="96" name="TextBox 95"/>
            <p:cNvSpPr txBox="1"/>
            <p:nvPr/>
          </p:nvSpPr>
          <p:spPr>
            <a:xfrm>
              <a:off x="7287932" y="4509120"/>
              <a:ext cx="1300356" cy="369332"/>
            </a:xfrm>
            <a:prstGeom prst="rect">
              <a:avLst/>
            </a:prstGeom>
            <a:noFill/>
          </p:spPr>
          <p:txBody>
            <a:bodyPr wrap="none" rtlCol="0">
              <a:spAutoFit/>
            </a:bodyPr>
            <a:lstStyle/>
            <a:p>
              <a:r>
                <a:rPr lang="en-GB" dirty="0">
                  <a:solidFill>
                    <a:srgbClr val="FF0000"/>
                  </a:solidFill>
                  <a:latin typeface="Arial" pitchFamily="34" charset="0"/>
                  <a:cs typeface="Arial" pitchFamily="34" charset="0"/>
                </a:rPr>
                <a:t>acetyl </a:t>
              </a:r>
              <a:r>
                <a:rPr lang="en-GB" dirty="0" err="1">
                  <a:solidFill>
                    <a:srgbClr val="FF0000"/>
                  </a:solidFill>
                  <a:latin typeface="Arial" pitchFamily="34" charset="0"/>
                  <a:cs typeface="Arial" pitchFamily="34" charset="0"/>
                </a:rPr>
                <a:t>CoA</a:t>
              </a:r>
              <a:endParaRPr lang="en-GB" dirty="0">
                <a:solidFill>
                  <a:srgbClr val="FF0000"/>
                </a:solidFill>
                <a:latin typeface="Arial" pitchFamily="34" charset="0"/>
                <a:cs typeface="Arial" pitchFamily="34" charset="0"/>
              </a:endParaRPr>
            </a:p>
          </p:txBody>
        </p:sp>
        <p:sp>
          <p:nvSpPr>
            <p:cNvPr id="104" name="Rectangle 103"/>
            <p:cNvSpPr/>
            <p:nvPr/>
          </p:nvSpPr>
          <p:spPr>
            <a:xfrm>
              <a:off x="7297836" y="3356992"/>
              <a:ext cx="1274664" cy="172819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latin typeface="Arial" pitchFamily="34" charset="0"/>
                <a:cs typeface="Arial" pitchFamily="34" charset="0"/>
              </a:endParaRPr>
            </a:p>
          </p:txBody>
        </p:sp>
      </p:grpSp>
      <p:grpSp>
        <p:nvGrpSpPr>
          <p:cNvPr id="55" name="Group 92"/>
          <p:cNvGrpSpPr/>
          <p:nvPr/>
        </p:nvGrpSpPr>
        <p:grpSpPr>
          <a:xfrm>
            <a:off x="4799856" y="2236802"/>
            <a:ext cx="1175322" cy="400110"/>
            <a:chOff x="3275856" y="1268760"/>
            <a:chExt cx="1175322" cy="400110"/>
          </a:xfrm>
        </p:grpSpPr>
        <p:sp>
          <p:nvSpPr>
            <p:cNvPr id="85" name="TextBox 84"/>
            <p:cNvSpPr txBox="1"/>
            <p:nvPr/>
          </p:nvSpPr>
          <p:spPr>
            <a:xfrm>
              <a:off x="3275856" y="1268760"/>
              <a:ext cx="1175322" cy="400110"/>
            </a:xfrm>
            <a:prstGeom prst="rect">
              <a:avLst/>
            </a:prstGeom>
            <a:noFill/>
          </p:spPr>
          <p:txBody>
            <a:bodyPr wrap="none" rtlCol="0">
              <a:spAutoFit/>
            </a:bodyPr>
            <a:lstStyle/>
            <a:p>
              <a:r>
                <a:rPr lang="en-GB" sz="2000" i="1" dirty="0"/>
                <a:t>n     </a:t>
              </a:r>
              <a:r>
                <a:rPr lang="en-GB" sz="2000" i="1" dirty="0" err="1"/>
                <a:t>n</a:t>
              </a:r>
              <a:r>
                <a:rPr lang="en-GB" sz="2000" i="1" dirty="0"/>
                <a:t> - 2</a:t>
              </a:r>
              <a:r>
                <a:rPr lang="en-GB" sz="2000" dirty="0"/>
                <a:t>  </a:t>
              </a:r>
              <a:endParaRPr lang="en-GB" sz="2000" i="1" dirty="0"/>
            </a:p>
          </p:txBody>
        </p:sp>
        <p:cxnSp>
          <p:nvCxnSpPr>
            <p:cNvPr id="91" name="Straight Arrow Connector 90"/>
            <p:cNvCxnSpPr/>
            <p:nvPr/>
          </p:nvCxnSpPr>
          <p:spPr>
            <a:xfrm>
              <a:off x="3517280" y="1484784"/>
              <a:ext cx="216024" cy="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338797" y="1981201"/>
            <a:ext cx="1588255" cy="646331"/>
          </a:xfrm>
          <a:prstGeom prst="rect">
            <a:avLst/>
          </a:prstGeom>
          <a:noFill/>
        </p:spPr>
        <p:txBody>
          <a:bodyPr wrap="none" rtlCol="0">
            <a:spAutoFit/>
          </a:bodyPr>
          <a:lstStyle/>
          <a:p>
            <a:r>
              <a:rPr lang="en-US" dirty="0" err="1"/>
              <a:t>pyruvate</a:t>
            </a:r>
            <a:endParaRPr lang="en-US" dirty="0"/>
          </a:p>
          <a:p>
            <a:r>
              <a:rPr lang="en-US" dirty="0"/>
              <a:t>(mitochondria)</a:t>
            </a:r>
          </a:p>
        </p:txBody>
      </p:sp>
      <p:sp>
        <p:nvSpPr>
          <p:cNvPr id="5" name="TextBox 4"/>
          <p:cNvSpPr txBox="1"/>
          <p:nvPr/>
        </p:nvSpPr>
        <p:spPr>
          <a:xfrm>
            <a:off x="8091396" y="1981201"/>
            <a:ext cx="1586004" cy="646331"/>
          </a:xfrm>
          <a:prstGeom prst="rect">
            <a:avLst/>
          </a:prstGeom>
          <a:noFill/>
        </p:spPr>
        <p:txBody>
          <a:bodyPr wrap="none" rtlCol="0">
            <a:spAutoFit/>
          </a:bodyPr>
          <a:lstStyle/>
          <a:p>
            <a:r>
              <a:rPr lang="en-US" dirty="0"/>
              <a:t>acetyl </a:t>
            </a:r>
            <a:r>
              <a:rPr lang="en-US" dirty="0" err="1"/>
              <a:t>CoA</a:t>
            </a:r>
            <a:r>
              <a:rPr lang="en-US" dirty="0"/>
              <a:t> </a:t>
            </a:r>
          </a:p>
          <a:p>
            <a:r>
              <a:rPr lang="en-US" dirty="0"/>
              <a:t>(mitochondria)</a:t>
            </a:r>
          </a:p>
        </p:txBody>
      </p:sp>
      <p:sp>
        <p:nvSpPr>
          <p:cNvPr id="6" name="TextBox 5"/>
          <p:cNvSpPr txBox="1"/>
          <p:nvPr/>
        </p:nvSpPr>
        <p:spPr>
          <a:xfrm>
            <a:off x="8167597" y="3307578"/>
            <a:ext cx="1588255" cy="923330"/>
          </a:xfrm>
          <a:prstGeom prst="rect">
            <a:avLst/>
          </a:prstGeom>
          <a:noFill/>
        </p:spPr>
        <p:txBody>
          <a:bodyPr wrap="none" rtlCol="0">
            <a:spAutoFit/>
          </a:bodyPr>
          <a:lstStyle/>
          <a:p>
            <a:r>
              <a:rPr lang="en-US" dirty="0"/>
              <a:t>citrate</a:t>
            </a:r>
          </a:p>
          <a:p>
            <a:r>
              <a:rPr lang="en-US" dirty="0"/>
              <a:t>(mitochondria)</a:t>
            </a:r>
          </a:p>
          <a:p>
            <a:endParaRPr lang="en-US" dirty="0"/>
          </a:p>
        </p:txBody>
      </p:sp>
      <p:sp>
        <p:nvSpPr>
          <p:cNvPr id="7" name="TextBox 6"/>
          <p:cNvSpPr txBox="1"/>
          <p:nvPr/>
        </p:nvSpPr>
        <p:spPr>
          <a:xfrm>
            <a:off x="8216779" y="4422338"/>
            <a:ext cx="989886" cy="923330"/>
          </a:xfrm>
          <a:prstGeom prst="rect">
            <a:avLst/>
          </a:prstGeom>
          <a:noFill/>
        </p:spPr>
        <p:txBody>
          <a:bodyPr wrap="none" rtlCol="0">
            <a:spAutoFit/>
          </a:bodyPr>
          <a:lstStyle/>
          <a:p>
            <a:r>
              <a:rPr lang="en-US" dirty="0"/>
              <a:t>citrate </a:t>
            </a:r>
          </a:p>
          <a:p>
            <a:r>
              <a:rPr lang="en-US" dirty="0"/>
              <a:t>(</a:t>
            </a:r>
            <a:r>
              <a:rPr lang="en-US" dirty="0" err="1"/>
              <a:t>cytosol</a:t>
            </a:r>
            <a:r>
              <a:rPr lang="en-US" dirty="0"/>
              <a:t>)</a:t>
            </a:r>
          </a:p>
          <a:p>
            <a:endParaRPr lang="en-US" dirty="0"/>
          </a:p>
        </p:txBody>
      </p:sp>
      <p:sp>
        <p:nvSpPr>
          <p:cNvPr id="8" name="TextBox 7"/>
          <p:cNvSpPr txBox="1"/>
          <p:nvPr/>
        </p:nvSpPr>
        <p:spPr>
          <a:xfrm>
            <a:off x="6172201" y="4416735"/>
            <a:ext cx="1377621" cy="923330"/>
          </a:xfrm>
          <a:prstGeom prst="rect">
            <a:avLst/>
          </a:prstGeom>
          <a:noFill/>
        </p:spPr>
        <p:txBody>
          <a:bodyPr wrap="none" rtlCol="0">
            <a:spAutoFit/>
          </a:bodyPr>
          <a:lstStyle/>
          <a:p>
            <a:r>
              <a:rPr lang="en-US" dirty="0" err="1"/>
              <a:t>oxaloacetate</a:t>
            </a:r>
            <a:endParaRPr lang="en-US" dirty="0"/>
          </a:p>
          <a:p>
            <a:r>
              <a:rPr lang="en-US" dirty="0"/>
              <a:t>    (</a:t>
            </a:r>
            <a:r>
              <a:rPr lang="en-US" dirty="0" err="1"/>
              <a:t>cytosoL</a:t>
            </a:r>
            <a:r>
              <a:rPr lang="en-US" dirty="0"/>
              <a:t>)</a:t>
            </a:r>
          </a:p>
          <a:p>
            <a:endParaRPr lang="en-US" dirty="0"/>
          </a:p>
        </p:txBody>
      </p:sp>
      <p:cxnSp>
        <p:nvCxnSpPr>
          <p:cNvPr id="10" name="Straight Arrow Connector 9"/>
          <p:cNvCxnSpPr/>
          <p:nvPr/>
        </p:nvCxnSpPr>
        <p:spPr>
          <a:xfrm rot="10800000">
            <a:off x="7583841" y="4683056"/>
            <a:ext cx="683061" cy="1588"/>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rot="5400000">
            <a:off x="8378251" y="3086991"/>
            <a:ext cx="585231" cy="1995"/>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6295485" y="3380602"/>
            <a:ext cx="1741823" cy="830997"/>
          </a:xfrm>
          <a:prstGeom prst="rect">
            <a:avLst/>
          </a:prstGeom>
          <a:noFill/>
        </p:spPr>
        <p:txBody>
          <a:bodyPr wrap="none" rtlCol="0">
            <a:spAutoFit/>
          </a:bodyPr>
          <a:lstStyle/>
          <a:p>
            <a:r>
              <a:rPr lang="en-US" sz="2400" dirty="0">
                <a:solidFill>
                  <a:srgbClr val="FF0000"/>
                </a:solidFill>
                <a:latin typeface="Arial" pitchFamily="34" charset="0"/>
                <a:cs typeface="Arial" pitchFamily="34" charset="0"/>
              </a:rPr>
              <a:t>acetyl </a:t>
            </a:r>
            <a:r>
              <a:rPr lang="en-US" sz="2400" dirty="0" err="1">
                <a:solidFill>
                  <a:srgbClr val="FF0000"/>
                </a:solidFill>
                <a:latin typeface="Arial" pitchFamily="34" charset="0"/>
                <a:cs typeface="Arial" pitchFamily="34" charset="0"/>
              </a:rPr>
              <a:t>CoA</a:t>
            </a:r>
            <a:r>
              <a:rPr lang="en-US" sz="2400" dirty="0">
                <a:solidFill>
                  <a:srgbClr val="FF0000"/>
                </a:solidFill>
                <a:latin typeface="Arial" pitchFamily="34" charset="0"/>
                <a:cs typeface="Arial" pitchFamily="34" charset="0"/>
              </a:rPr>
              <a:t> </a:t>
            </a:r>
          </a:p>
          <a:p>
            <a:r>
              <a:rPr lang="en-US" sz="2400" dirty="0">
                <a:solidFill>
                  <a:srgbClr val="FF0000"/>
                </a:solidFill>
                <a:latin typeface="Arial" pitchFamily="34" charset="0"/>
                <a:cs typeface="Arial" pitchFamily="34" charset="0"/>
              </a:rPr>
              <a:t>in </a:t>
            </a:r>
            <a:r>
              <a:rPr lang="en-US" sz="2400" dirty="0" err="1">
                <a:solidFill>
                  <a:srgbClr val="FF0000"/>
                </a:solidFill>
                <a:latin typeface="Arial" pitchFamily="34" charset="0"/>
                <a:cs typeface="Arial" pitchFamily="34" charset="0"/>
              </a:rPr>
              <a:t>cytosol</a:t>
            </a:r>
            <a:endParaRPr lang="en-US" sz="2400" dirty="0">
              <a:solidFill>
                <a:srgbClr val="FF0000"/>
              </a:solidFill>
              <a:latin typeface="Arial" pitchFamily="34" charset="0"/>
              <a:cs typeface="Arial" pitchFamily="34" charset="0"/>
            </a:endParaRPr>
          </a:p>
        </p:txBody>
      </p:sp>
      <p:grpSp>
        <p:nvGrpSpPr>
          <p:cNvPr id="3" name="Group 51"/>
          <p:cNvGrpSpPr/>
          <p:nvPr/>
        </p:nvGrpSpPr>
        <p:grpSpPr>
          <a:xfrm rot="14119460" flipV="1">
            <a:off x="7410029" y="4106346"/>
            <a:ext cx="833883" cy="440401"/>
            <a:chOff x="6934993" y="4226081"/>
            <a:chExt cx="833883" cy="808437"/>
          </a:xfrm>
        </p:grpSpPr>
        <p:sp>
          <p:nvSpPr>
            <p:cNvPr id="24" name="Arc 23"/>
            <p:cNvSpPr/>
            <p:nvPr/>
          </p:nvSpPr>
          <p:spPr>
            <a:xfrm rot="10800000" flipV="1">
              <a:off x="6934993" y="4226081"/>
              <a:ext cx="833883" cy="806151"/>
            </a:xfrm>
            <a:prstGeom prst="arc">
              <a:avLst>
                <a:gd name="adj1" fmla="val 226267"/>
                <a:gd name="adj2" fmla="val 5181954"/>
              </a:avLst>
            </a:prstGeom>
            <a:ln>
              <a:solidFill>
                <a:srgbClr val="00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25" name="Straight Arrow Connector 24"/>
            <p:cNvCxnSpPr/>
            <p:nvPr/>
          </p:nvCxnSpPr>
          <p:spPr>
            <a:xfrm>
              <a:off x="7313887" y="5032930"/>
              <a:ext cx="342100" cy="1588"/>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grpSp>
      <p:sp>
        <p:nvSpPr>
          <p:cNvPr id="26" name="TextBox 25"/>
          <p:cNvSpPr txBox="1"/>
          <p:nvPr/>
        </p:nvSpPr>
        <p:spPr>
          <a:xfrm>
            <a:off x="4648200" y="4191000"/>
            <a:ext cx="989886" cy="923330"/>
          </a:xfrm>
          <a:prstGeom prst="rect">
            <a:avLst/>
          </a:prstGeom>
          <a:noFill/>
        </p:spPr>
        <p:txBody>
          <a:bodyPr wrap="none" rtlCol="0">
            <a:spAutoFit/>
          </a:bodyPr>
          <a:lstStyle/>
          <a:p>
            <a:r>
              <a:rPr lang="en-US" dirty="0" err="1"/>
              <a:t>malate</a:t>
            </a:r>
            <a:endParaRPr lang="en-US" dirty="0"/>
          </a:p>
          <a:p>
            <a:r>
              <a:rPr lang="en-US" dirty="0"/>
              <a:t>(</a:t>
            </a:r>
            <a:r>
              <a:rPr lang="en-US" dirty="0" err="1"/>
              <a:t>cytosol</a:t>
            </a:r>
            <a:r>
              <a:rPr lang="en-US" dirty="0"/>
              <a:t>)</a:t>
            </a:r>
          </a:p>
          <a:p>
            <a:endParaRPr lang="en-US" dirty="0"/>
          </a:p>
        </p:txBody>
      </p:sp>
      <p:cxnSp>
        <p:nvCxnSpPr>
          <p:cNvPr id="14" name="Straight Arrow Connector 13"/>
          <p:cNvCxnSpPr/>
          <p:nvPr/>
        </p:nvCxnSpPr>
        <p:spPr>
          <a:xfrm rot="16200000" flipV="1">
            <a:off x="4527952" y="3447434"/>
            <a:ext cx="1304125" cy="3"/>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grpSp>
        <p:nvGrpSpPr>
          <p:cNvPr id="9" name="Group 56"/>
          <p:cNvGrpSpPr/>
          <p:nvPr/>
        </p:nvGrpSpPr>
        <p:grpSpPr>
          <a:xfrm>
            <a:off x="4373861" y="3229546"/>
            <a:ext cx="806151" cy="1198018"/>
            <a:chOff x="2849860" y="3229546"/>
            <a:chExt cx="806151" cy="1198018"/>
          </a:xfrm>
        </p:grpSpPr>
        <p:sp>
          <p:nvSpPr>
            <p:cNvPr id="17" name="Arc 16"/>
            <p:cNvSpPr/>
            <p:nvPr/>
          </p:nvSpPr>
          <p:spPr>
            <a:xfrm rot="16200000" flipV="1">
              <a:off x="2660079" y="3431632"/>
              <a:ext cx="1185713" cy="806151"/>
            </a:xfrm>
            <a:prstGeom prst="arc">
              <a:avLst>
                <a:gd name="adj1" fmla="val 16200000"/>
                <a:gd name="adj2" fmla="val 21476744"/>
              </a:avLst>
            </a:prstGeom>
            <a:ln>
              <a:solidFill>
                <a:srgbClr val="00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18" name="Straight Arrow Connector 17"/>
            <p:cNvCxnSpPr/>
            <p:nvPr/>
          </p:nvCxnSpPr>
          <p:spPr>
            <a:xfrm rot="10800000">
              <a:off x="3048388" y="3229546"/>
              <a:ext cx="230853" cy="12604"/>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grpSp>
      <p:sp>
        <p:nvSpPr>
          <p:cNvPr id="33" name="TextBox 32"/>
          <p:cNvSpPr txBox="1"/>
          <p:nvPr/>
        </p:nvSpPr>
        <p:spPr>
          <a:xfrm>
            <a:off x="4017173" y="3011269"/>
            <a:ext cx="536550" cy="369332"/>
          </a:xfrm>
          <a:prstGeom prst="rect">
            <a:avLst/>
          </a:prstGeom>
          <a:noFill/>
        </p:spPr>
        <p:txBody>
          <a:bodyPr wrap="none" rtlCol="0">
            <a:spAutoFit/>
          </a:bodyPr>
          <a:lstStyle/>
          <a:p>
            <a:r>
              <a:rPr lang="en-US" dirty="0"/>
              <a:t>CO</a:t>
            </a:r>
            <a:r>
              <a:rPr lang="en-US" baseline="-25000" dirty="0"/>
              <a:t>2</a:t>
            </a:r>
          </a:p>
        </p:txBody>
      </p:sp>
      <p:grpSp>
        <p:nvGrpSpPr>
          <p:cNvPr id="12" name="Group 38"/>
          <p:cNvGrpSpPr/>
          <p:nvPr/>
        </p:nvGrpSpPr>
        <p:grpSpPr>
          <a:xfrm flipH="1">
            <a:off x="7261449" y="2327058"/>
            <a:ext cx="1193323" cy="980521"/>
            <a:chOff x="3240300" y="4570411"/>
            <a:chExt cx="1560300" cy="980521"/>
          </a:xfrm>
        </p:grpSpPr>
        <p:cxnSp>
          <p:nvCxnSpPr>
            <p:cNvPr id="35" name="Straight Arrow Connector 34"/>
            <p:cNvCxnSpPr/>
            <p:nvPr/>
          </p:nvCxnSpPr>
          <p:spPr>
            <a:xfrm rot="10800000">
              <a:off x="3614888" y="4570411"/>
              <a:ext cx="857644" cy="1588"/>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36" name="Arc 35"/>
            <p:cNvSpPr/>
            <p:nvPr/>
          </p:nvSpPr>
          <p:spPr>
            <a:xfrm rot="10800000" flipV="1">
              <a:off x="3614887" y="4572000"/>
              <a:ext cx="1185713" cy="806151"/>
            </a:xfrm>
            <a:prstGeom prst="arc">
              <a:avLst>
                <a:gd name="adj1" fmla="val 16200000"/>
                <a:gd name="adj2" fmla="val 21476744"/>
              </a:avLst>
            </a:prstGeom>
            <a:ln>
              <a:solidFill>
                <a:srgbClr val="00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37" name="Straight Arrow Connector 36"/>
            <p:cNvCxnSpPr/>
            <p:nvPr/>
          </p:nvCxnSpPr>
          <p:spPr>
            <a:xfrm rot="5400000">
              <a:off x="3493458" y="5043380"/>
              <a:ext cx="230853" cy="12605"/>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38" name="TextBox 37"/>
            <p:cNvSpPr txBox="1"/>
            <p:nvPr/>
          </p:nvSpPr>
          <p:spPr>
            <a:xfrm>
              <a:off x="3240300" y="5181600"/>
              <a:ext cx="701982" cy="369332"/>
            </a:xfrm>
            <a:prstGeom prst="rect">
              <a:avLst/>
            </a:prstGeom>
            <a:noFill/>
          </p:spPr>
          <p:txBody>
            <a:bodyPr wrap="none" rtlCol="0">
              <a:spAutoFit/>
            </a:bodyPr>
            <a:lstStyle/>
            <a:p>
              <a:r>
                <a:rPr lang="en-US" dirty="0"/>
                <a:t>CO</a:t>
              </a:r>
              <a:r>
                <a:rPr lang="en-US" baseline="-25000" dirty="0"/>
                <a:t>2</a:t>
              </a:r>
            </a:p>
          </p:txBody>
        </p:sp>
      </p:grpSp>
      <p:sp>
        <p:nvSpPr>
          <p:cNvPr id="40" name="TextBox 39"/>
          <p:cNvSpPr txBox="1"/>
          <p:nvPr/>
        </p:nvSpPr>
        <p:spPr>
          <a:xfrm>
            <a:off x="1981201" y="2096870"/>
            <a:ext cx="1247457" cy="830997"/>
          </a:xfrm>
          <a:prstGeom prst="rect">
            <a:avLst/>
          </a:prstGeom>
          <a:noFill/>
        </p:spPr>
        <p:txBody>
          <a:bodyPr wrap="none" rtlCol="0">
            <a:spAutoFit/>
          </a:bodyPr>
          <a:lstStyle/>
          <a:p>
            <a:r>
              <a:rPr lang="en-US" sz="2400" dirty="0">
                <a:solidFill>
                  <a:srgbClr val="FF0000"/>
                </a:solidFill>
                <a:latin typeface="Arial" pitchFamily="34" charset="0"/>
                <a:cs typeface="Arial" pitchFamily="34" charset="0"/>
              </a:rPr>
              <a:t>glucose</a:t>
            </a:r>
          </a:p>
          <a:p>
            <a:endParaRPr lang="en-US" sz="2400" dirty="0">
              <a:solidFill>
                <a:srgbClr val="FF0000"/>
              </a:solidFill>
              <a:latin typeface="Arial" pitchFamily="34" charset="0"/>
              <a:cs typeface="Arial" pitchFamily="34" charset="0"/>
            </a:endParaRPr>
          </a:p>
        </p:txBody>
      </p:sp>
      <p:cxnSp>
        <p:nvCxnSpPr>
          <p:cNvPr id="41" name="Straight Arrow Connector 40"/>
          <p:cNvCxnSpPr/>
          <p:nvPr/>
        </p:nvCxnSpPr>
        <p:spPr>
          <a:xfrm>
            <a:off x="3375720" y="2327057"/>
            <a:ext cx="1280120" cy="0"/>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43" name="TextBox 42"/>
          <p:cNvSpPr txBox="1"/>
          <p:nvPr/>
        </p:nvSpPr>
        <p:spPr>
          <a:xfrm>
            <a:off x="3360440" y="1944469"/>
            <a:ext cx="1056700" cy="369332"/>
          </a:xfrm>
          <a:prstGeom prst="rect">
            <a:avLst/>
          </a:prstGeom>
          <a:noFill/>
        </p:spPr>
        <p:txBody>
          <a:bodyPr wrap="none" rtlCol="0">
            <a:spAutoFit/>
          </a:bodyPr>
          <a:lstStyle/>
          <a:p>
            <a:r>
              <a:rPr lang="en-US" dirty="0" err="1"/>
              <a:t>glycolysis</a:t>
            </a:r>
            <a:endParaRPr lang="en-US" dirty="0"/>
          </a:p>
        </p:txBody>
      </p:sp>
      <p:sp>
        <p:nvSpPr>
          <p:cNvPr id="44" name="TextBox 43"/>
          <p:cNvSpPr txBox="1"/>
          <p:nvPr/>
        </p:nvSpPr>
        <p:spPr>
          <a:xfrm>
            <a:off x="4704950" y="1981201"/>
            <a:ext cx="1010500" cy="646331"/>
          </a:xfrm>
          <a:prstGeom prst="rect">
            <a:avLst/>
          </a:prstGeom>
          <a:noFill/>
        </p:spPr>
        <p:txBody>
          <a:bodyPr wrap="none" rtlCol="0">
            <a:spAutoFit/>
          </a:bodyPr>
          <a:lstStyle/>
          <a:p>
            <a:r>
              <a:rPr lang="en-US" dirty="0" err="1"/>
              <a:t>pyruvate</a:t>
            </a:r>
            <a:endParaRPr lang="en-US" dirty="0"/>
          </a:p>
          <a:p>
            <a:r>
              <a:rPr lang="en-US" dirty="0"/>
              <a:t>(</a:t>
            </a:r>
            <a:r>
              <a:rPr lang="en-US" dirty="0" err="1"/>
              <a:t>cytosol</a:t>
            </a:r>
            <a:r>
              <a:rPr lang="en-US" dirty="0"/>
              <a:t>)</a:t>
            </a:r>
          </a:p>
        </p:txBody>
      </p:sp>
      <p:cxnSp>
        <p:nvCxnSpPr>
          <p:cNvPr id="45" name="Straight Arrow Connector 44"/>
          <p:cNvCxnSpPr/>
          <p:nvPr/>
        </p:nvCxnSpPr>
        <p:spPr>
          <a:xfrm>
            <a:off x="5867400" y="2325469"/>
            <a:ext cx="342100" cy="1588"/>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9" name="Straight Arrow Connector 48"/>
          <p:cNvCxnSpPr/>
          <p:nvPr/>
        </p:nvCxnSpPr>
        <p:spPr>
          <a:xfrm rot="5400000">
            <a:off x="8473107" y="4167180"/>
            <a:ext cx="429383" cy="1994"/>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0" name="Straight Arrow Connector 49"/>
          <p:cNvCxnSpPr/>
          <p:nvPr/>
        </p:nvCxnSpPr>
        <p:spPr>
          <a:xfrm flipH="1">
            <a:off x="5715000" y="4687669"/>
            <a:ext cx="342100" cy="1588"/>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53" name="TextBox 52"/>
          <p:cNvSpPr txBox="1"/>
          <p:nvPr/>
        </p:nvSpPr>
        <p:spPr>
          <a:xfrm>
            <a:off x="3351142" y="2297668"/>
            <a:ext cx="1076098" cy="369332"/>
          </a:xfrm>
          <a:prstGeom prst="rect">
            <a:avLst/>
          </a:prstGeom>
          <a:noFill/>
        </p:spPr>
        <p:txBody>
          <a:bodyPr wrap="none" rtlCol="0">
            <a:spAutoFit/>
          </a:bodyPr>
          <a:lstStyle/>
          <a:p>
            <a:r>
              <a:rPr lang="en-US" dirty="0"/>
              <a:t>in </a:t>
            </a:r>
            <a:r>
              <a:rPr lang="en-US" dirty="0" err="1"/>
              <a:t>cytosol</a:t>
            </a:r>
            <a:endParaRPr lang="en-US" dirty="0"/>
          </a:p>
        </p:txBody>
      </p:sp>
      <p:sp>
        <p:nvSpPr>
          <p:cNvPr id="61" name="TextBox 60"/>
          <p:cNvSpPr txBox="1"/>
          <p:nvPr/>
        </p:nvSpPr>
        <p:spPr>
          <a:xfrm>
            <a:off x="8991601" y="2678669"/>
            <a:ext cx="1377621" cy="646331"/>
          </a:xfrm>
          <a:prstGeom prst="rect">
            <a:avLst/>
          </a:prstGeom>
          <a:noFill/>
        </p:spPr>
        <p:txBody>
          <a:bodyPr wrap="none" rtlCol="0">
            <a:spAutoFit/>
          </a:bodyPr>
          <a:lstStyle/>
          <a:p>
            <a:r>
              <a:rPr lang="en-US" dirty="0" err="1">
                <a:solidFill>
                  <a:srgbClr val="000000"/>
                </a:solidFill>
              </a:rPr>
              <a:t>oxaloacetate</a:t>
            </a:r>
            <a:endParaRPr lang="en-US" dirty="0">
              <a:solidFill>
                <a:srgbClr val="000000"/>
              </a:solidFill>
            </a:endParaRPr>
          </a:p>
          <a:p>
            <a:endParaRPr lang="en-US" dirty="0"/>
          </a:p>
        </p:txBody>
      </p:sp>
      <p:sp>
        <p:nvSpPr>
          <p:cNvPr id="63" name="Arc 62"/>
          <p:cNvSpPr/>
          <p:nvPr/>
        </p:nvSpPr>
        <p:spPr>
          <a:xfrm rot="10800000" flipV="1">
            <a:off x="8686800" y="2927650"/>
            <a:ext cx="606077" cy="806151"/>
          </a:xfrm>
          <a:prstGeom prst="arc">
            <a:avLst>
              <a:gd name="adj1" fmla="val 16200000"/>
              <a:gd name="adj2" fmla="val 21476744"/>
            </a:avLst>
          </a:prstGeom>
          <a:ln>
            <a:solidFill>
              <a:srgbClr val="00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2" name="TextBox 41"/>
          <p:cNvSpPr txBox="1"/>
          <p:nvPr/>
        </p:nvSpPr>
        <p:spPr>
          <a:xfrm>
            <a:off x="2279577" y="5363925"/>
            <a:ext cx="7980711" cy="461665"/>
          </a:xfrm>
          <a:prstGeom prst="rect">
            <a:avLst/>
          </a:prstGeom>
          <a:noFill/>
        </p:spPr>
        <p:txBody>
          <a:bodyPr wrap="none" rtlCol="0">
            <a:spAutoFit/>
          </a:bodyPr>
          <a:lstStyle/>
          <a:p>
            <a:r>
              <a:rPr lang="en-GB" sz="2400" dirty="0"/>
              <a:t> Fatty acid synthesis from acetyl </a:t>
            </a:r>
            <a:r>
              <a:rPr lang="en-GB" sz="2400" dirty="0" err="1"/>
              <a:t>CoA</a:t>
            </a:r>
            <a:r>
              <a:rPr lang="en-GB" sz="2400" dirty="0"/>
              <a:t> takes place in the </a:t>
            </a:r>
            <a:r>
              <a:rPr lang="en-GB" sz="2400" dirty="0" err="1"/>
              <a:t>cytosol</a:t>
            </a:r>
            <a:r>
              <a:rPr lang="en-GB" sz="2400" dirty="0"/>
              <a:t> </a:t>
            </a:r>
          </a:p>
        </p:txBody>
      </p:sp>
      <p:sp>
        <p:nvSpPr>
          <p:cNvPr id="51" name="Title 1"/>
          <p:cNvSpPr>
            <a:spLocks noGrp="1"/>
          </p:cNvSpPr>
          <p:nvPr>
            <p:ph type="title"/>
          </p:nvPr>
        </p:nvSpPr>
        <p:spPr/>
        <p:txBody>
          <a:bodyPr>
            <a:normAutofit/>
          </a:bodyPr>
          <a:lstStyle/>
          <a:p>
            <a:r>
              <a:rPr lang="en-US" sz="2800" dirty="0">
                <a:solidFill>
                  <a:schemeClr val="bg1"/>
                </a:solidFill>
                <a:effectLst/>
                <a:latin typeface="Arial" pitchFamily="34" charset="0"/>
                <a:cs typeface="Arial" pitchFamily="34" charset="0"/>
              </a:rPr>
              <a:t>ACETYL </a:t>
            </a:r>
            <a:r>
              <a:rPr lang="en-US" sz="2800" dirty="0" err="1">
                <a:solidFill>
                  <a:schemeClr val="bg1"/>
                </a:solidFill>
                <a:effectLst/>
                <a:latin typeface="Arial" pitchFamily="34" charset="0"/>
                <a:cs typeface="Arial" pitchFamily="34" charset="0"/>
              </a:rPr>
              <a:t>CoA</a:t>
            </a:r>
            <a:r>
              <a:rPr lang="en-US" sz="2800" dirty="0">
                <a:solidFill>
                  <a:schemeClr val="bg1"/>
                </a:solidFill>
                <a:effectLst/>
                <a:latin typeface="Arial" pitchFamily="34" charset="0"/>
                <a:cs typeface="Arial" pitchFamily="34" charset="0"/>
              </a:rPr>
              <a:t> FROM GLUCOSE FOR FATTY ACID SYNTHESIS</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dical design template">
  <a:themeElements>
    <a:clrScheme name="Blue Red">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Calibri">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extLst>
    <a:ext uri="{05A4C25C-085E-4340-85A3-A5531E510DB2}">
      <thm15:themeFamily xmlns:thm15="http://schemas.microsoft.com/office/thememl/2012/main" name="Medical design template" id="{BE883315-6697-4975-AEB2-5905098383C4}" vid="{D3CC9EF4-996F-4232-B765-B82F773B7949}"/>
    </a:ext>
  </a:extLst>
</a:theme>
</file>

<file path=ppt/theme/theme2.xml><?xml version="1.0" encoding="utf-8"?>
<a:theme xmlns:a="http://schemas.openxmlformats.org/drawingml/2006/main" name="Office Theme">
  <a:themeElements>
    <a:clrScheme name="Blue Red">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Calibri">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lue Red">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Calibri">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72" ma:contentTypeDescription="Create a new document." ma:contentTypeScope="" ma:versionID="a23e56308344d904b51738559c3d67c9">
  <xsd:schema xmlns:xsd="http://www.w3.org/2001/XMLSchema" xmlns:xs="http://www.w3.org/2001/XMLSchema" xmlns:p="http://schemas.microsoft.com/office/2006/metadata/properties" xmlns:ns2="4873beb7-5857-4685-be1f-d57550cc96cc" targetNamespace="http://schemas.microsoft.com/office/2006/metadata/properties" ma:root="true" ma:fieldsID="cd0908cc4600e77bf5da051303e00c8d" ns2:_="">
    <xsd:import namespace="4873beb7-5857-4685-be1f-d57550cc96cc"/>
    <xsd:element name="properties">
      <xsd:complexType>
        <xsd:sequence>
          <xsd:element name="documentManagement">
            <xsd:complexType>
              <xsd:all>
                <xsd:element ref="ns2:AcquiredFrom" minOccurs="0"/>
                <xsd:element ref="ns2:UACurrentWords" minOccurs="0"/>
                <xsd:element ref="ns2:TPApplication" minOccurs="0"/>
                <xsd:element ref="ns2:ApprovalLog" minOccurs="0"/>
                <xsd:element ref="ns2:ApprovalStatus" minOccurs="0"/>
                <xsd:element ref="ns2:AssetStart" minOccurs="0"/>
                <xsd:element ref="ns2:AssetExpire" minOccurs="0"/>
                <xsd:element ref="ns2:AssetId" minOccurs="0"/>
                <xsd:element ref="ns2:IsSearchable" minOccurs="0"/>
                <xsd:element ref="ns2:AssetType" minOccurs="0"/>
                <xsd:element ref="ns2:APAuthor" minOccurs="0"/>
                <xsd:element ref="ns2:AverageRating" minOccurs="0"/>
                <xsd:element ref="ns2:BlockPublish" minOccurs="0"/>
                <xsd:element ref="ns2:BugNumber" minOccurs="0"/>
                <xsd:element ref="ns2:CampaignTagsTaxHTField0" minOccurs="0"/>
                <xsd:element ref="ns2:TPClientViewer" minOccurs="0"/>
                <xsd:element ref="ns2:ClipArtFilename" minOccurs="0"/>
                <xsd:element ref="ns2:TPCommandLine" minOccurs="0"/>
                <xsd:element ref="ns2:TPComponent"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TPExecutable" minOccurs="0"/>
                <xsd:element ref="ns2:FeatureTagsTaxHTField0" minOccurs="0"/>
                <xsd:element ref="ns2:TPFriendlyName" minOccurs="0"/>
                <xsd:element ref="ns2:FriendlyTitle" minOccurs="0"/>
                <xsd:element ref="ns2:PrimaryImageGen" minOccurs="0"/>
                <xsd:element ref="ns2:HandoffToMSDN" minOccurs="0"/>
                <xsd:element ref="ns2:InProjectListLookup" minOccurs="0"/>
                <xsd:element ref="ns2:TPInstallLocation"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TPLaunchHelpLinkType" minOccurs="0"/>
                <xsd:element ref="ns2:LegacyData" minOccurs="0"/>
                <xsd:element ref="ns2:TPLaunchHelpLink"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TPNamespace" minOccurs="0"/>
                <xsd:element ref="ns2:NumericId" minOccurs="0"/>
                <xsd:element ref="ns2:NumOfRatingsLookup" minOccurs="0"/>
                <xsd:element ref="ns2:OOCacheId" minOccurs="0"/>
                <xsd:element ref="ns2:OpenTemplate"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emplateStatus" minOccurs="0"/>
                <xsd:element ref="ns2:TemplateTemplateType" minOccurs="0"/>
                <xsd:element ref="ns2:ThumbnailAssetId" minOccurs="0"/>
                <xsd:element ref="ns2:TimesCloned" minOccurs="0"/>
                <xsd:element ref="ns2:TrustLevel" minOccurs="0"/>
                <xsd:element ref="ns2:UALocComments" minOccurs="0"/>
                <xsd:element ref="ns2:UALocRecommendation" minOccurs="0"/>
                <xsd:element ref="ns2:UANotes" minOccurs="0"/>
                <xsd:element ref="ns2:TPAppVersion" minOccurs="0"/>
                <xsd:element ref="ns2:Vote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873beb7-5857-4685-be1f-d57550cc96cc" elementFormDefault="qualified">
    <xsd:import namespace="http://schemas.microsoft.com/office/2006/documentManagement/types"/>
    <xsd:import namespace="http://schemas.microsoft.com/office/infopath/2007/PartnerControls"/>
    <xsd:element name="AcquiredFrom" ma:index="1"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2" nillable="true" ma:displayName="Actual Word Count" ma:default="" ma:internalName="UACurrentWords" ma:readOnly="false">
      <xsd:simpleType>
        <xsd:restriction base="dms:Unknown"/>
      </xsd:simpleType>
    </xsd:element>
    <xsd:element name="TPApplication" ma:index="3" nillable="true" ma:displayName="Application to Open Template With" ma:default="" ma:internalName="TPApplication">
      <xsd:simpleType>
        <xsd:restriction base="dms:Text"/>
      </xsd:simpleType>
    </xsd:element>
    <xsd:element name="ApprovalLog" ma:index="4" nillable="true" ma:displayName="Approval Log" ma:default="" ma:hidden="true" ma:internalName="ApprovalLog" ma:readOnly="false">
      <xsd:simpleType>
        <xsd:restriction base="dms:Note"/>
      </xsd:simpleType>
    </xsd:element>
    <xsd:element name="ApprovalStatus" ma:index="5"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AssetStart" ma:index="6" nillable="true" ma:displayName="Asset Begin Date" ma:default="[Today]" ma:internalName="AssetStart" ma:readOnly="false">
      <xsd:simpleType>
        <xsd:restriction base="dms:DateTime"/>
      </xsd:simpleType>
    </xsd:element>
    <xsd:element name="AssetExpire" ma:index="7" nillable="true" ma:displayName="Asset End Date" ma:default="2029-01-01T08:00:00Z" ma:format="DateTime" ma:internalName="AssetExpire" ma:readOnly="false">
      <xsd:simpleType>
        <xsd:restriction base="dms:DateTime"/>
      </xsd:simpleType>
    </xsd:element>
    <xsd:element name="AssetId" ma:index="8" nillable="true" ma:displayName="Asset ID" ma:default="" ma:indexed="true" ma:internalName="AssetId" ma:readOnly="false">
      <xsd:simpleType>
        <xsd:restriction base="dms:Text">
          <xsd:maxLength value="255"/>
        </xsd:restriction>
      </xsd:simpleType>
    </xsd:element>
    <xsd:element name="IsSearchable" ma:index="9" nillable="true" ma:displayName="Asset Searchable?" ma:default="true" ma:internalName="IsSearchable" ma:readOnly="false">
      <xsd:simpleType>
        <xsd:restriction base="dms:Boolean"/>
      </xsd:simpleType>
    </xsd:element>
    <xsd:element name="AssetType" ma:index="10" nillable="true" ma:displayName="Asset Type" ma:default="" ma:internalName="AssetType" ma:readOnly="false">
      <xsd:simpleType>
        <xsd:restriction base="dms:Unknown"/>
      </xsd:simpleType>
    </xsd:element>
    <xsd:element name="APAuthor" ma:index="11"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verageRating" ma:index="12" nillable="true" ma:displayName="Average Rating" ma:internalName="AverageRating" ma:readOnly="false">
      <xsd:simpleType>
        <xsd:restriction base="dms:Text"/>
      </xsd:simpleType>
    </xsd:element>
    <xsd:element name="BlockPublish" ma:index="13" nillable="true" ma:displayName="Block from Publishing?" ma:default="" ma:internalName="BlockPublish" ma:readOnly="false">
      <xsd:simpleType>
        <xsd:restriction base="dms:Boolean"/>
      </xsd:simpleType>
    </xsd:element>
    <xsd:element name="BugNumber" ma:index="14" nillable="true" ma:displayName="Bug Number" ma:default="" ma:internalName="BugNumber" ma:readOnly="false">
      <xsd:simpleType>
        <xsd:restriction base="dms:Text"/>
      </xsd:simpleType>
    </xsd:element>
    <xsd:element name="CampaignTagsTaxHTField0" ma:index="16" nillable="true" ma:taxonomy="true" ma:internalName="CampaignTagsTaxHTField0" ma:taxonomyFieldName="CampaignTags" ma:displayName="Campaigns" ma:readOnly="false" ma:default="" ma:fieldId="{1df42cc3-2301-4f11-a52a-6ead923c29ed}"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TPClientViewer" ma:index="17" nillable="true" ma:displayName="Client Viewer" ma:default="" ma:internalName="TPClientViewer">
      <xsd:simpleType>
        <xsd:restriction base="dms:Text"/>
      </xsd:simpleType>
    </xsd:element>
    <xsd:element name="ClipArtFilename" ma:index="18" nillable="true" ma:displayName="Clip Art Name" ma:default="" ma:internalName="ClipArtFilename" ma:readOnly="false">
      <xsd:simpleType>
        <xsd:restriction base="dms:Text"/>
      </xsd:simpleType>
    </xsd:element>
    <xsd:element name="TPCommandLine" ma:index="19" nillable="true" ma:displayName="Command Line" ma:default="" ma:internalName="TPCommandLine">
      <xsd:simpleType>
        <xsd:restriction base="dms:Text"/>
      </xsd:simpleType>
    </xsd:element>
    <xsd:element name="TPComponent" ma:index="20" nillable="true" ma:displayName="Component" ma:default="" ma:internalName="TPComponent">
      <xsd:simpleType>
        <xsd:restriction base="dms:Text"/>
      </xsd:simpleType>
    </xsd:element>
    <xsd:element name="ContentItem" ma:index="21" nillable="true" ma:displayName="Content Item" ma:default="" ma:hidden="true" ma:internalName="ContentItem" ma:readOnly="false">
      <xsd:simpleType>
        <xsd:restriction base="dms:Unknown"/>
      </xsd:simpleType>
    </xsd:element>
    <xsd:element name="CrawlForDependencies" ma:index="23" nillable="true" ma:displayName="Crawl for Dependencies?" ma:default="true" ma:internalName="CrawlForDependencies" ma:readOnly="false">
      <xsd:simpleType>
        <xsd:restriction base="dms:Boolean"/>
      </xsd:simpleType>
    </xsd:element>
    <xsd:element name="CSXHash" ma:index="26" nillable="true" ma:displayName="CSX Hash" ma:default="" ma:indexed="true" ma:internalName="CSXHash" ma:readOnly="false">
      <xsd:simpleType>
        <xsd:restriction base="dms:Text"/>
      </xsd:simpleType>
    </xsd:element>
    <xsd:element name="CSXSubmissionMarket" ma:index="27" nillable="true" ma:displayName="CSX Submission Market" ma:default="" ma:list="{2FBD1B11-2ACE-4FDC-B5A3-635D4ADF6F1B}" ma:internalName="CSXSubmissionMarket" ma:readOnly="false" ma:showField="MarketName" ma:web="4873beb7-5857-4685-be1f-d57550cc96cc">
      <xsd:simpleType>
        <xsd:restriction base="dms:Lookup"/>
      </xsd:simpleType>
    </xsd:element>
    <xsd:element name="CSXUpdate" ma:index="28" nillable="true" ma:displayName="CSX Updated?" ma:default="false" ma:internalName="CSXUpdate" ma:readOnly="false">
      <xsd:simpleType>
        <xsd:restriction base="dms:Boolean"/>
      </xsd:simpleType>
    </xsd:element>
    <xsd:element name="IntlLangReviewDate" ma:index="29" nillable="true" ma:displayName="Date to Complete Intl QA" ma:default="" ma:internalName="IntlLangReviewDate" ma:readOnly="false">
      <xsd:simpleType>
        <xsd:restriction base="dms:DateTime"/>
      </xsd:simpleType>
    </xsd:element>
    <xsd:element name="IsDeleted" ma:index="30" nillable="true" ma:displayName="Deleted?" ma:default="" ma:internalName="IsDeleted" ma:readOnly="false">
      <xsd:simpleType>
        <xsd:restriction base="dms:Boolean"/>
      </xsd:simpleType>
    </xsd:element>
    <xsd:element name="APDescription" ma:index="31" nillable="true" ma:displayName="Description" ma:default="" ma:internalName="APDescription" ma:readOnly="false">
      <xsd:simpleType>
        <xsd:restriction base="dms:Note"/>
      </xsd:simpleType>
    </xsd:element>
    <xsd:element name="DirectSourceMarket" ma:index="32" nillable="true" ma:displayName="Direct Source Market Group" ma:default="" ma:internalName="DirectSourceMarket" ma:readOnly="false">
      <xsd:simpleType>
        <xsd:restriction base="dms:Text"/>
      </xsd:simpleType>
    </xsd:element>
    <xsd:element name="Downloads" ma:index="33" nillable="true" ma:displayName="Downloads" ma:default="0" ma:hidden="true" ma:internalName="Downloads" ma:readOnly="false">
      <xsd:simpleType>
        <xsd:restriction base="dms:Unknown"/>
      </xsd:simpleType>
    </xsd:element>
    <xsd:element name="DSATActionTaken" ma:index="34"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5"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36" nillable="true" ma:displayName="Editorial Status" ma:default="" ma:internalName="EditorialStatus" ma:readOnly="false">
      <xsd:simpleType>
        <xsd:restriction base="dms:Unknown"/>
      </xsd:simpleType>
    </xsd:element>
    <xsd:element name="EditorialTags" ma:index="37" nillable="true" ma:displayName="Editorial Tags" ma:default="" ma:internalName="EditorialTags">
      <xsd:simpleType>
        <xsd:restriction base="dms:Unknown"/>
      </xsd:simpleType>
    </xsd:element>
    <xsd:element name="TPExecutable" ma:index="38" nillable="true" ma:displayName="Executable" ma:default="" ma:internalName="TPExecutable">
      <xsd:simpleType>
        <xsd:restriction base="dms:Text"/>
      </xsd:simpleType>
    </xsd:element>
    <xsd:element name="FeatureTagsTaxHTField0" ma:index="40" nillable="true" ma:taxonomy="true" ma:internalName="FeatureTagsTaxHTField0" ma:taxonomyFieldName="FeatureTags" ma:displayName="Features" ma:readOnly="false" ma:default="" ma:fieldId="{7fc0d542-15c6-4882-a8e3-13bca44403fb}"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TPFriendlyName" ma:index="41" nillable="true" ma:displayName="Friendly Name" ma:default="" ma:internalName="TPFriendlyName">
      <xsd:simpleType>
        <xsd:restriction base="dms:Text"/>
      </xsd:simpleType>
    </xsd:element>
    <xsd:element name="FriendlyTitle" ma:index="42" nillable="true" ma:displayName="Friendly Title" ma:default="" ma:description="Shorter title to be used when displaying search results" ma:internalName="FriendlyTitle" ma:readOnly="false">
      <xsd:simpleType>
        <xsd:restriction base="dms:Text"/>
      </xsd:simpleType>
    </xsd:element>
    <xsd:element name="PrimaryImageGen" ma:index="43" nillable="true" ma:displayName="Generate Images?" ma:default="true" ma:internalName="PrimaryImageGen">
      <xsd:simpleType>
        <xsd:restriction base="dms:Boolean"/>
      </xsd:simpleType>
    </xsd:element>
    <xsd:element name="HandoffToMSDN" ma:index="44" nillable="true" ma:displayName="Handoff To MSDN Date" ma:default="" ma:internalName="HandoffToMSDN" ma:readOnly="false">
      <xsd:simpleType>
        <xsd:restriction base="dms:DateTime"/>
      </xsd:simpleType>
    </xsd:element>
    <xsd:element name="InProjectListLookup" ma:index="45" nillable="true" ma:displayName="InProjectListLookup" ma:list="{9E343742-310B-4684-A24C-1D137CB4B230}" ma:internalName="InProjectListLookup" ma:readOnly="true" ma:showField="InProjectLis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InstallLocation" ma:index="46" nillable="true" ma:displayName="Install Location" ma:default="" ma:internalName="TPInstallLocation">
      <xsd:simpleType>
        <xsd:restriction base="dms:Text"/>
      </xsd:simpleType>
    </xsd:element>
    <xsd:element name="InternalTagsTaxHTField0" ma:index="48" nillable="true" ma:taxonomy="true" ma:internalName="InternalTagsTaxHTField0" ma:taxonomyFieldName="InternalTags" ma:displayName="Internal Tags" ma:readOnly="false" ma:default="" ma:fieldId="{1490b8a4-2706-41ec-b5e3-73176dccf34e}"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49" nillable="true" ma:displayName="Intl Lang QA Review Required?" ma:default="" ma:internalName="IntlLangReview" ma:readOnly="false">
      <xsd:simpleType>
        <xsd:restriction base="dms:Boolean"/>
      </xsd:simpleType>
    </xsd:element>
    <xsd:element name="IntlLangReviewer" ma:index="50" nillable="true" ma:displayName="Intl Lang QA Reviewer" ma:default="" ma:internalName="IntlLangReviewer" ma:readOnly="false">
      <xsd:simpleType>
        <xsd:restriction base="dms:Text"/>
      </xsd:simpleType>
    </xsd:element>
    <xsd:element name="MarketSpecific" ma:index="51" nillable="true" ma:displayName="Is Market Specific?" ma:default="" ma:internalName="MarketSpecific" ma:readOnly="false">
      <xsd:simpleType>
        <xsd:restriction base="dms:Boolean"/>
      </xsd:simpleType>
    </xsd:element>
    <xsd:element name="LastCompleteVersionLookup" ma:index="52" nillable="true" ma:displayName="Last Complete Version Lookup" ma:default="" ma:list="{9E343742-310B-4684-A24C-1D137CB4B230}" ma:internalName="LastCompleteVersionLookup" ma:readOnly="true" ma:showField="LastComplete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HandOff" ma:index="53" nillable="true" ma:displayName="Last Hand-off" ma:default="" ma:internalName="LastHandOff" ma:readOnly="false">
      <xsd:simpleType>
        <xsd:restriction base="dms:DateTime"/>
      </xsd:simpleType>
    </xsd:element>
    <xsd:element name="LastModifiedDateTime" ma:index="54" nillable="true" ma:displayName="Last Modified Date" ma:default="" ma:internalName="LastModifiedDateTime" ma:readOnly="false">
      <xsd:simpleType>
        <xsd:restriction base="dms:DateTime"/>
      </xsd:simpleType>
    </xsd:element>
    <xsd:element name="LastPreviewErrorLookup" ma:index="55" nillable="true" ma:displayName="Last Preview Attempt Error" ma:default="" ma:list="{9E343742-310B-4684-A24C-1D137CB4B230}" ma:internalName="LastPreviewErrorLookup" ma:readOnly="true" ma:showField="LastPreview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ResultLookup" ma:index="56" nillable="true" ma:displayName="Last Preview Attempt Result" ma:default="" ma:list="{9E343742-310B-4684-A24C-1D137CB4B230}" ma:internalName="LastPreviewResultLookup" ma:readOnly="true" ma:showField="LastPreview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7" nillable="true" ma:displayName="Last Preview Attempted On" ma:default="" ma:list="{9E343742-310B-4684-A24C-1D137CB4B230}" ma:internalName="LastPreviewAttemptDateLookup" ma:readOnly="true" ma:showField="LastPreview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edByLookup" ma:index="58" nillable="true" ma:displayName="Last Previewed By" ma:default="" ma:list="{9E343742-310B-4684-A24C-1D137CB4B230}" ma:internalName="LastPreviewedByLookup" ma:readOnly="true" ma:showField="LastPreview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TimeLookup" ma:index="59" nillable="true" ma:displayName="Last Previewed Date" ma:default="" ma:list="{9E343742-310B-4684-A24C-1D137CB4B230}" ma:internalName="LastPreviewTimeLookup" ma:readOnly="true" ma:showField="LastPreview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VersionLookup" ma:index="60" nillable="true" ma:displayName="Last Previewed Version" ma:default="" ma:list="{9E343742-310B-4684-A24C-1D137CB4B230}" ma:internalName="LastPreviewVersionLookup" ma:readOnly="true" ma:showField="LastPreview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rrorLookup" ma:index="61" nillable="true" ma:displayName="Last Publish Attempt Error" ma:default="" ma:list="{9E343742-310B-4684-A24C-1D137CB4B230}" ma:internalName="LastPublishErrorLookup" ma:readOnly="true" ma:showField="LastPublish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ResultLookup" ma:index="62" nillable="true" ma:displayName="Last Publish Attempt Result" ma:default="" ma:list="{9E343742-310B-4684-A24C-1D137CB4B230}" ma:internalName="LastPublishResultLookup" ma:readOnly="true" ma:showField="LastPublish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3" nillable="true" ma:displayName="Last Publish Attempted On" ma:default="" ma:list="{9E343742-310B-4684-A24C-1D137CB4B230}" ma:internalName="LastPublishAttemptDateLookup" ma:readOnly="true" ma:showField="LastPublish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dByLookup" ma:index="64" nillable="true" ma:displayName="Last Published By" ma:default="" ma:list="{9E343742-310B-4684-A24C-1D137CB4B230}" ma:internalName="LastPublishedByLookup" ma:readOnly="true" ma:showField="LastPublish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TimeLookup" ma:index="65" nillable="true" ma:displayName="Last Published Date" ma:default="" ma:list="{9E343742-310B-4684-A24C-1D137CB4B230}" ma:internalName="LastPublishTimeLookup" ma:readOnly="true" ma:showField="LastPublish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VersionLookup" ma:index="66" nillable="true" ma:displayName="Last Published Version" ma:default="" ma:list="{9E343742-310B-4684-A24C-1D137CB4B230}" ma:internalName="LastPublishVersionLookup" ma:readOnly="true" ma:showField="LastPublish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LaunchHelpLinkType" ma:index="67" nillable="true" ma:displayName="Launch Help Link Type" ma:default="Template" ma:internalName="TPLaunchHelpLinkType">
      <xsd:simpleType>
        <xsd:restriction base="dms:Choice">
          <xsd:enumeration value="Template"/>
          <xsd:enumeration value="Training"/>
          <xsd:enumeration value="URL"/>
          <xsd:enumeration value="None"/>
        </xsd:restriction>
      </xsd:simpleType>
    </xsd:element>
    <xsd:element name="LegacyData" ma:index="68" nillable="true" ma:displayName="Legacy Data" ma:default="" ma:internalName="LegacyData" ma:readOnly="false">
      <xsd:simpleType>
        <xsd:restriction base="dms:Note"/>
      </xsd:simpleType>
    </xsd:element>
    <xsd:element name="TPLaunchHelpLink" ma:index="69" nillable="true" ma:displayName="Link to Launch Help Topic" ma:default="" ma:internalName="TPLaunchHelpLink">
      <xsd:simpleType>
        <xsd:restriction base="dms:Text"/>
      </xsd:simpleType>
    </xsd:element>
    <xsd:element name="LocComments" ma:index="70" nillable="true" ma:displayName="Loc Approval Comments" ma:default="" ma:internalName="LocComments" ma:readOnly="false">
      <xsd:simpleType>
        <xsd:restriction base="dms:Note"/>
      </xsd:simpleType>
    </xsd:element>
    <xsd:element name="LocLastLocAttemptVersionLookup" ma:index="71" nillable="true" ma:displayName="Loc Last Loc Attempt Version" ma:default="" ma:list="{7DD1DCEC-E449-43D3-891F-7DC62F62AD21}" ma:internalName="LocLastLocAttemptVersionLookup" ma:readOnly="false" ma:showField="LastLocAttemptVersion" ma:web="4873beb7-5857-4685-be1f-d57550cc96cc">
      <xsd:simpleType>
        <xsd:restriction base="dms:Lookup"/>
      </xsd:simpleType>
    </xsd:element>
    <xsd:element name="LocLastLocAttemptVersionTypeLookup" ma:index="72" nillable="true" ma:displayName="Loc Last Loc Attempt Version Type" ma:default="" ma:list="{7DD1DCEC-E449-43D3-891F-7DC62F62AD21}" ma:internalName="LocLastLocAttemptVersionTypeLookup" ma:readOnly="true" ma:showField="LastLocAttemptVersionType" ma:web="4873beb7-5857-4685-be1f-d57550cc96cc">
      <xsd:simpleType>
        <xsd:restriction base="dms:Lookup"/>
      </xsd:simpleType>
    </xsd:element>
    <xsd:element name="LocManualTestRequired" ma:index="73" nillable="true" ma:displayName="Loc Manual Test Required" ma:default="" ma:internalName="LocManualTestRequired" ma:readOnly="false">
      <xsd:simpleType>
        <xsd:restriction base="dms:Boolean"/>
      </xsd:simpleType>
    </xsd:element>
    <xsd:element name="LocMarketGroupTiers2" ma:index="74" nillable="true" ma:displayName="Loc Market Group Tiers" ma:internalName="LocMarketGroupTiers2" ma:readOnly="false">
      <xsd:simpleType>
        <xsd:restriction base="dms:Unknown"/>
      </xsd:simpleType>
    </xsd:element>
    <xsd:element name="LocNewPublishedVersionLookup" ma:index="75" nillable="true" ma:displayName="Loc New Published Version Lookup" ma:default="" ma:list="{7DD1DCEC-E449-43D3-891F-7DC62F62AD21}" ma:internalName="LocNewPublishedVersionLookup" ma:readOnly="true" ma:showField="NewPublishedVersion" ma:web="4873beb7-5857-4685-be1f-d57550cc96cc">
      <xsd:simpleType>
        <xsd:restriction base="dms:Lookup"/>
      </xsd:simpleType>
    </xsd:element>
    <xsd:element name="LocOverallHandbackStatusLookup" ma:index="76" nillable="true" ma:displayName="Loc Overall Handback Status" ma:default="" ma:list="{7DD1DCEC-E449-43D3-891F-7DC62F62AD21}" ma:internalName="LocOverallHandbackStatusLookup" ma:readOnly="true" ma:showField="OverallHandbackStatus" ma:web="4873beb7-5857-4685-be1f-d57550cc96cc">
      <xsd:simpleType>
        <xsd:restriction base="dms:Lookup"/>
      </xsd:simpleType>
    </xsd:element>
    <xsd:element name="LocOverallLocStatusLookup" ma:index="77" nillable="true" ma:displayName="Loc Overall Localize Status" ma:default="" ma:list="{7DD1DCEC-E449-43D3-891F-7DC62F62AD21}" ma:internalName="LocOverallLocStatusLookup" ma:readOnly="true" ma:showField="OverallLocStatus" ma:web="4873beb7-5857-4685-be1f-d57550cc96cc">
      <xsd:simpleType>
        <xsd:restriction base="dms:Lookup"/>
      </xsd:simpleType>
    </xsd:element>
    <xsd:element name="LocOverallPreviewStatusLookup" ma:index="78" nillable="true" ma:displayName="Loc Overall Preview Status" ma:default="" ma:list="{7DD1DCEC-E449-43D3-891F-7DC62F62AD21}" ma:internalName="LocOverallPreviewStatusLookup" ma:readOnly="true" ma:showField="OverallPreviewStatus" ma:web="4873beb7-5857-4685-be1f-d57550cc96cc">
      <xsd:simpleType>
        <xsd:restriction base="dms:Lookup"/>
      </xsd:simpleType>
    </xsd:element>
    <xsd:element name="LocOverallPublishStatusLookup" ma:index="79" nillable="true" ma:displayName="Loc Overall Publish Status" ma:default="" ma:list="{7DD1DCEC-E449-43D3-891F-7DC62F62AD21}" ma:internalName="LocOverallPublishStatusLookup" ma:readOnly="true" ma:showField="OverallPublishStatus" ma:web="4873beb7-5857-4685-be1f-d57550cc96cc">
      <xsd:simpleType>
        <xsd:restriction base="dms:Lookup"/>
      </xsd:simpleType>
    </xsd:element>
    <xsd:element name="IntlLocPriority" ma:index="80" nillable="true" ma:displayName="Loc Priority" ma:default="" ma:internalName="IntlLocPriority" ma:readOnly="false">
      <xsd:simpleType>
        <xsd:restriction base="dms:Unknown"/>
      </xsd:simpleType>
    </xsd:element>
    <xsd:element name="LocProcessedForHandoffsLookup" ma:index="81" nillable="true" ma:displayName="Loc Processed For Handoffs" ma:default="" ma:list="{7DD1DCEC-E449-43D3-891F-7DC62F62AD21}" ma:internalName="LocProcessedForHandoffsLookup" ma:readOnly="true" ma:showField="ProcessedForHandoffs" ma:web="4873beb7-5857-4685-be1f-d57550cc96cc">
      <xsd:simpleType>
        <xsd:restriction base="dms:Lookup"/>
      </xsd:simpleType>
    </xsd:element>
    <xsd:element name="LocProcessedForMarketsLookup" ma:index="82" nillable="true" ma:displayName="Loc Processed For Markets" ma:default="" ma:list="{7DD1DCEC-E449-43D3-891F-7DC62F62AD21}" ma:internalName="LocProcessedForMarketsLookup" ma:readOnly="true" ma:showField="ProcessedForMarkets" ma:web="4873beb7-5857-4685-be1f-d57550cc96cc">
      <xsd:simpleType>
        <xsd:restriction base="dms:Lookup"/>
      </xsd:simpleType>
    </xsd:element>
    <xsd:element name="LocPublishedDependentAssetsLookup" ma:index="83" nillable="true" ma:displayName="Loc Published Dependent Assets" ma:default="" ma:list="{7DD1DCEC-E449-43D3-891F-7DC62F62AD21}" ma:internalName="LocPublishedDependentAssetsLookup" ma:readOnly="true" ma:showField="PublishedDependentAssets" ma:web="4873beb7-5857-4685-be1f-d57550cc96cc">
      <xsd:simpleType>
        <xsd:restriction base="dms:Lookup"/>
      </xsd:simpleType>
    </xsd:element>
    <xsd:element name="LocPublishedLinkedAssetsLookup" ma:index="84" nillable="true" ma:displayName="Loc Published Linked Assets" ma:default="" ma:list="{7DD1DCEC-E449-43D3-891F-7DC62F62AD21}" ma:internalName="LocPublishedLinkedAssetsLookup" ma:readOnly="true" ma:showField="PublishedLinkedAssets" ma:web="4873beb7-5857-4685-be1f-d57550cc96cc">
      <xsd:simpleType>
        <xsd:restriction base="dms:Lookup"/>
      </xsd:simpleType>
    </xsd:element>
    <xsd:element name="LocRecommendedHandoff" ma:index="85" nillable="true" ma:displayName="Loc Recommended Handoff" ma:default="" ma:indexed="true" ma:internalName="LocRecommendedHandoff" ma:readOnly="false">
      <xsd:simpleType>
        <xsd:restriction base="dms:Text"/>
      </xsd:simpleType>
    </xsd:element>
    <xsd:element name="LocalizationTagsTaxHTField0" ma:index="87" nillable="true" ma:taxonomy="true" ma:internalName="LocalizationTagsTaxHTField0" ma:taxonomyFieldName="LocalizationTags" ma:displayName="Localization Tags" ma:readOnly="false" ma:default="" ma:fieldId="{00f02cb3-2c7c-424a-9c61-10e9b6878429}"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8" nillable="true" ma:displayName="Machine Translated" ma:default="" ma:internalName="MachineTranslated" ma:readOnly="false">
      <xsd:simpleType>
        <xsd:restriction base="dms:Boolean"/>
      </xsd:simpleType>
    </xsd:element>
    <xsd:element name="Manager" ma:index="89" nillable="true" ma:displayName="Manager" ma:hidden="true" ma:internalName="Manager" ma:readOnly="false">
      <xsd:simpleType>
        <xsd:restriction base="dms:Text"/>
      </xsd:simpleType>
    </xsd:element>
    <xsd:element name="Markets" ma:index="90" nillable="true" ma:displayName="Markets" ma:default="" ma:description="Leave blank to show in all markets" ma:list="{2FBD1B11-2ACE-4FDC-B5A3-635D4ADF6F1B}" ma:internalName="Markets" ma:readOnly="false" ma:showField="MarketNa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Milestone" ma:index="91" nillable="true" ma:displayName="Milestone" ma:default="" ma:internalName="Milestone" ma:readOnly="false">
      <xsd:simpleType>
        <xsd:restriction base="dms:Unknown"/>
      </xsd:simpleType>
    </xsd:element>
    <xsd:element name="TPNamespace" ma:index="94" nillable="true" ma:displayName="Namespace" ma:default="" ma:internalName="TPNamespace">
      <xsd:simpleType>
        <xsd:restriction base="dms:Text"/>
      </xsd:simpleType>
    </xsd:element>
    <xsd:element name="NumericId" ma:index="95" nillable="true" ma:displayName="Numeric ID" ma:default="" ma:indexed="true" ma:internalName="NumericId" ma:readOnly="false">
      <xsd:simpleType>
        <xsd:restriction base="dms:Number"/>
      </xsd:simpleType>
    </xsd:element>
    <xsd:element name="NumOfRatingsLookup" ma:index="96" nillable="true" ma:displayName="NumOfRatings" ma:default="" ma:list="{9E343742-310B-4684-A24C-1D137CB4B230}" ma:internalName="NumOfRatingsLookup" ma:readOnly="true" ma:showField="NumOfRating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OOCacheId" ma:index="97" nillable="true" ma:displayName="OOCacheId" ma:internalName="OOCacheId" ma:readOnly="false">
      <xsd:simpleType>
        <xsd:restriction base="dms:Text"/>
      </xsd:simpleType>
    </xsd:element>
    <xsd:element name="OpenTemplate" ma:index="98" nillable="true" ma:displayName="Open Template" ma:default="true" ma:internalName="OpenTemplate">
      <xsd:simpleType>
        <xsd:restriction base="dms:Boolean"/>
      </xsd:simpleType>
    </xsd:element>
    <xsd:element name="OriginAsset" ma:index="99" nillable="true" ma:displayName="Origin Asset" ma:default="" ma:internalName="OriginAsset" ma:readOnly="false">
      <xsd:simpleType>
        <xsd:restriction base="dms:Text"/>
      </xsd:simpleType>
    </xsd:element>
    <xsd:element name="OriginalRelease" ma:index="100"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101" nillable="true" ma:displayName="Original Source Market Group" ma:default="" ma:internalName="OriginalSourceMarket" ma:readOnly="false">
      <xsd:simpleType>
        <xsd:restriction base="dms:Text"/>
      </xsd:simpleType>
    </xsd:element>
    <xsd:element name="OutputCachingOn" ma:index="102" nillable="true" ma:displayName="Output Caching" ma:default="true" ma:hidden="true" ma:internalName="OutputCachingOn" ma:readOnly="false">
      <xsd:simpleType>
        <xsd:restriction base="dms:Boolean"/>
      </xsd:simpleType>
    </xsd:element>
    <xsd:element name="ParentAssetId" ma:index="103" nillable="true" ma:displayName="Parent Asset Id" ma:default="" ma:internalName="ParentAssetId" ma:readOnly="false">
      <xsd:simpleType>
        <xsd:restriction base="dms:Text"/>
      </xsd:simpleType>
    </xsd:element>
    <xsd:element name="PlannedPubDate" ma:index="104" nillable="true" ma:displayName="Planned Publish Date" ma:default="" ma:indexed="true" ma:internalName="PlannedPubDate" ma:readOnly="false">
      <xsd:simpleType>
        <xsd:restriction base="dms:DateTime"/>
      </xsd:simpleType>
    </xsd:element>
    <xsd:element name="PolicheckWords" ma:index="105" nillable="true" ma:displayName="Policheck Words" ma:default="" ma:internalName="PolicheckWords" ma:readOnly="false">
      <xsd:simpleType>
        <xsd:restriction base="dms:Text"/>
      </xsd:simpleType>
    </xsd:element>
    <xsd:element name="BusinessGroup" ma:index="106" nillable="true" ma:displayName="Product Division Owner" ma:default="" ma:internalName="BusinessGroup" ma:readOnly="false">
      <xsd:simpleType>
        <xsd:restriction base="dms:Unknown"/>
      </xsd:simpleType>
    </xsd:element>
    <xsd:element name="UAProjectedTotalWords" ma:index="107" nillable="true" ma:displayName="Projected Word Count" ma:default="" ma:internalName="UAProjectedTotalWords" ma:readOnly="false">
      <xsd:simpleType>
        <xsd:restriction base="dms:Unknown"/>
      </xsd:simpleType>
    </xsd:element>
    <xsd:element name="Provider" ma:index="108" nillable="true" ma:displayName="Provider" ma:default="" ma:internalName="Provider" ma:readOnly="false">
      <xsd:simpleType>
        <xsd:restriction base="dms:Unknown"/>
      </xsd:simpleType>
    </xsd:element>
    <xsd:element name="Providers" ma:index="109" nillable="true" ma:displayName="Providers" ma:default="" ma:internalName="Providers">
      <xsd:simpleType>
        <xsd:restriction base="dms:Unknown"/>
      </xsd:simpleType>
    </xsd:element>
    <xsd:element name="PublishStatusLookup" ma:index="110" nillable="true" ma:displayName="Publish Status" ma:default="" ma:list="{9E343742-310B-4684-A24C-1D137CB4B230}" ma:internalName="PublishStatusLookup" ma:readOnly="false" ma:showField="PublishStatu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PublishTargets" ma:index="111" nillable="true" ma:displayName="Publish Target" ma:default="OfficeOnlineVNext" ma:internalName="PublishTargets" ma:readOnly="false">
      <xsd:simpleType>
        <xsd:restriction base="dms:Unknown"/>
      </xsd:simpleType>
    </xsd:element>
    <xsd:element name="RecommendationsModifier" ma:index="112" nillable="true" ma:displayName="Recommendations Modifier" ma:default="" ma:internalName="RecommendationsModifier" ma:readOnly="false">
      <xsd:simpleType>
        <xsd:restriction base="dms:Number"/>
      </xsd:simpleType>
    </xsd:element>
    <xsd:element name="ArtSampleDocs" ma:index="113" nillable="true" ma:displayName="Sample Docs" ma:default="" ma:hidden="true" ma:internalName="ArtSampleDocs" ma:readOnly="false">
      <xsd:simpleType>
        <xsd:restriction base="dms:Text"/>
      </xsd:simpleType>
    </xsd:element>
    <xsd:element name="ScenarioTagsTaxHTField0" ma:index="115" nillable="true" ma:taxonomy="true" ma:internalName="ScenarioTagsTaxHTField0" ma:taxonomyFieldName="ScenarioTags" ma:displayName="Scenarios" ma:readOnly="false" ma:default="" ma:fieldId="{93aef74d-6c78-4815-8310-51477dceeccc}"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7"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8" nillable="true" ma:displayName="Source Title" ma:default="" ma:indexed="true" ma:internalName="SourceTitle" ma:readOnly="false">
      <xsd:simpleType>
        <xsd:restriction base="dms:Text"/>
      </xsd:simpleType>
    </xsd:element>
    <xsd:element name="CSXSubmissionDate" ma:index="119" nillable="true" ma:displayName="Submission Date" ma:default="" ma:internalName="CSXSubmissionDate" ma:readOnly="false">
      <xsd:simpleType>
        <xsd:restriction base="dms:DateTime"/>
      </xsd:simpleType>
    </xsd:element>
    <xsd:element name="SubmitterId" ma:index="120" nillable="true" ma:displayName="Submitter ID" ma:default="" ma:internalName="SubmitterId" ma:readOnly="false">
      <xsd:simpleType>
        <xsd:restriction base="dms:Text"/>
      </xsd:simpleType>
    </xsd:element>
    <xsd:element name="TaxCatchAll" ma:index="121" nillable="true" ma:displayName="Taxonomy Catch All Column" ma:hidden="true" ma:list="{530f955b-6704-4601-bd83-f81d87f1e440}" ma:internalName="TaxCatchAll" ma:showField="CatchAllData"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axCatchAllLabel" ma:index="122" nillable="true" ma:displayName="Taxonomy Catch All Column1" ma:hidden="true" ma:list="{530f955b-6704-4601-bd83-f81d87f1e440}" ma:internalName="TaxCatchAllLabel" ma:readOnly="true" ma:showField="CatchAllDataLabel"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emplateStatus" ma:index="123" nillable="true" ma:displayName="Template Status" ma:default="" ma:internalName="TemplateStatus">
      <xsd:simpleType>
        <xsd:restriction base="dms:Unknown"/>
      </xsd:simpleType>
    </xsd:element>
    <xsd:element name="TemplateTemplateType" ma:index="124" nillable="true" ma:displayName="Template Type" ma:default="" ma:internalName="TemplateTemplateType">
      <xsd:simpleType>
        <xsd:restriction base="dms:Unknown"/>
      </xsd:simpleType>
    </xsd:element>
    <xsd:element name="ThumbnailAssetId" ma:index="125" nillable="true" ma:displayName="Thumbnail Image Asset" ma:default="" ma:internalName="ThumbnailAssetId" ma:readOnly="false">
      <xsd:simpleType>
        <xsd:restriction base="dms:Text"/>
      </xsd:simpleType>
    </xsd:element>
    <xsd:element name="TimesCloned" ma:index="126" nillable="true" ma:displayName="Times Cloned" ma:default="" ma:internalName="TimesCloned" ma:readOnly="false">
      <xsd:simpleType>
        <xsd:restriction base="dms:Number"/>
      </xsd:simpleType>
    </xsd:element>
    <xsd:element name="TrustLevel" ma:index="128" nillable="true" ma:displayName="Trust Level" ma:default="1 Microsoft Managed Content" ma:internalName="TrustLevel" ma:readOnly="false">
      <xsd:simpleType>
        <xsd:restriction base="dms:Unknown"/>
      </xsd:simpleType>
    </xsd:element>
    <xsd:element name="UALocComments" ma:index="129" nillable="true" ma:displayName="UA Loc Comments" ma:default="" ma:internalName="UALocComments" ma:readOnly="false">
      <xsd:simpleType>
        <xsd:restriction base="dms:Note"/>
      </xsd:simpleType>
    </xsd:element>
    <xsd:element name="UALocRecommendation" ma:index="130"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31" nillable="true" ma:displayName="UA Notes" ma:default="" ma:internalName="UANotes" ma:readOnly="false">
      <xsd:simpleType>
        <xsd:restriction base="dms:Note"/>
      </xsd:simpleType>
    </xsd:element>
    <xsd:element name="TPAppVersion" ma:index="132" nillable="true" ma:displayName="Version" ma:default="" ma:internalName="TPAppVersion">
      <xsd:simpleType>
        <xsd:restriction base="dms:Text"/>
      </xsd:simpleType>
    </xsd:element>
    <xsd:element name="VoteCount" ma:index="133" nillable="true" ma:displayName="Vote Count" ma:default="" ma:internalName="VoteCount"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inOccurs="0" maxOccurs="1" ma:index="12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APDescription xmlns="4873beb7-5857-4685-be1f-d57550cc96cc" xsi:nil="true"/>
    <AssetExpire xmlns="4873beb7-5857-4685-be1f-d57550cc96cc">2029-01-01T08:00:00+00:00</AssetExpire>
    <CampaignTagsTaxHTField0 xmlns="4873beb7-5857-4685-be1f-d57550cc96cc">
      <Terms xmlns="http://schemas.microsoft.com/office/infopath/2007/PartnerControls"/>
    </CampaignTagsTaxHTField0>
    <IntlLangReviewDate xmlns="4873beb7-5857-4685-be1f-d57550cc96cc" xsi:nil="true"/>
    <TPFriendlyName xmlns="4873beb7-5857-4685-be1f-d57550cc96cc" xsi:nil="true"/>
    <IntlLangReview xmlns="4873beb7-5857-4685-be1f-d57550cc96cc">false</IntlLangReview>
    <LocLastLocAttemptVersionLookup xmlns="4873beb7-5857-4685-be1f-d57550cc96cc">856783</LocLastLocAttemptVersionLookup>
    <PolicheckWords xmlns="4873beb7-5857-4685-be1f-d57550cc96cc" xsi:nil="true"/>
    <SubmitterId xmlns="4873beb7-5857-4685-be1f-d57550cc96cc" xsi:nil="true"/>
    <AcquiredFrom xmlns="4873beb7-5857-4685-be1f-d57550cc96cc">Internal MS</AcquiredFrom>
    <EditorialStatus xmlns="4873beb7-5857-4685-be1f-d57550cc96cc">Complete</EditorialStatus>
    <Markets xmlns="4873beb7-5857-4685-be1f-d57550cc96cc"/>
    <OriginAsset xmlns="4873beb7-5857-4685-be1f-d57550cc96cc" xsi:nil="true"/>
    <AssetStart xmlns="4873beb7-5857-4685-be1f-d57550cc96cc">2012-09-20T10:48:20+00:00</AssetStart>
    <FriendlyTitle xmlns="4873beb7-5857-4685-be1f-d57550cc96cc" xsi:nil="true"/>
    <MarketSpecific xmlns="4873beb7-5857-4685-be1f-d57550cc96cc">false</MarketSpecific>
    <TPNamespace xmlns="4873beb7-5857-4685-be1f-d57550cc96cc" xsi:nil="true"/>
    <PublishStatusLookup xmlns="4873beb7-5857-4685-be1f-d57550cc96cc">
      <Value>1622871</Value>
    </PublishStatusLookup>
    <APAuthor xmlns="4873beb7-5857-4685-be1f-d57550cc96cc">
      <UserInfo>
        <DisplayName>REDMOND\v-luannv</DisplayName>
        <AccountId>92</AccountId>
        <AccountType/>
      </UserInfo>
    </APAuthor>
    <TPCommandLine xmlns="4873beb7-5857-4685-be1f-d57550cc96cc" xsi:nil="true"/>
    <IntlLangReviewer xmlns="4873beb7-5857-4685-be1f-d57550cc96cc" xsi:nil="true"/>
    <OpenTemplate xmlns="4873beb7-5857-4685-be1f-d57550cc96cc">true</OpenTemplate>
    <CSXSubmissionDate xmlns="4873beb7-5857-4685-be1f-d57550cc96cc" xsi:nil="true"/>
    <TaxCatchAll xmlns="4873beb7-5857-4685-be1f-d57550cc96cc"/>
    <Manager xmlns="4873beb7-5857-4685-be1f-d57550cc96cc" xsi:nil="true"/>
    <NumericId xmlns="4873beb7-5857-4685-be1f-d57550cc96cc" xsi:nil="true"/>
    <ParentAssetId xmlns="4873beb7-5857-4685-be1f-d57550cc96cc" xsi:nil="true"/>
    <OriginalSourceMarket xmlns="4873beb7-5857-4685-be1f-d57550cc96cc" xsi:nil="true"/>
    <ApprovalStatus xmlns="4873beb7-5857-4685-be1f-d57550cc96cc">InProgress</ApprovalStatus>
    <TPComponent xmlns="4873beb7-5857-4685-be1f-d57550cc96cc" xsi:nil="true"/>
    <EditorialTags xmlns="4873beb7-5857-4685-be1f-d57550cc96cc" xsi:nil="true"/>
    <TPExecutable xmlns="4873beb7-5857-4685-be1f-d57550cc96cc" xsi:nil="true"/>
    <TPLaunchHelpLink xmlns="4873beb7-5857-4685-be1f-d57550cc96cc" xsi:nil="true"/>
    <LocComments xmlns="4873beb7-5857-4685-be1f-d57550cc96cc" xsi:nil="true"/>
    <LocRecommendedHandoff xmlns="4873beb7-5857-4685-be1f-d57550cc96cc" xsi:nil="true"/>
    <SourceTitle xmlns="4873beb7-5857-4685-be1f-d57550cc96cc" xsi:nil="true"/>
    <CSXUpdate xmlns="4873beb7-5857-4685-be1f-d57550cc96cc">false</CSXUpdate>
    <IntlLocPriority xmlns="4873beb7-5857-4685-be1f-d57550cc96cc" xsi:nil="true"/>
    <UAProjectedTotalWords xmlns="4873beb7-5857-4685-be1f-d57550cc96cc" xsi:nil="true"/>
    <AssetType xmlns="4873beb7-5857-4685-be1f-d57550cc96cc" xsi:nil="true"/>
    <MachineTranslated xmlns="4873beb7-5857-4685-be1f-d57550cc96cc">false</MachineTranslated>
    <OutputCachingOn xmlns="4873beb7-5857-4685-be1f-d57550cc96cc">false</OutputCachingOn>
    <TemplateStatus xmlns="4873beb7-5857-4685-be1f-d57550cc96cc">Complete</TemplateStatus>
    <IsSearchable xmlns="4873beb7-5857-4685-be1f-d57550cc96cc">false</IsSearchable>
    <ContentItem xmlns="4873beb7-5857-4685-be1f-d57550cc96cc" xsi:nil="true"/>
    <HandoffToMSDN xmlns="4873beb7-5857-4685-be1f-d57550cc96cc" xsi:nil="true"/>
    <ShowIn xmlns="4873beb7-5857-4685-be1f-d57550cc96cc">Show everywhere</ShowIn>
    <ThumbnailAssetId xmlns="4873beb7-5857-4685-be1f-d57550cc96cc" xsi:nil="true"/>
    <UALocComments xmlns="4873beb7-5857-4685-be1f-d57550cc96cc" xsi:nil="true"/>
    <UALocRecommendation xmlns="4873beb7-5857-4685-be1f-d57550cc96cc">Localize</UALocRecommendation>
    <LastModifiedDateTime xmlns="4873beb7-5857-4685-be1f-d57550cc96cc" xsi:nil="true"/>
    <LegacyData xmlns="4873beb7-5857-4685-be1f-d57550cc96cc" xsi:nil="true"/>
    <LocManualTestRequired xmlns="4873beb7-5857-4685-be1f-d57550cc96cc">false</LocManualTestRequired>
    <LocMarketGroupTiers2 xmlns="4873beb7-5857-4685-be1f-d57550cc96cc" xsi:nil="true"/>
    <ClipArtFilename xmlns="4873beb7-5857-4685-be1f-d57550cc96cc" xsi:nil="true"/>
    <TPApplication xmlns="4873beb7-5857-4685-be1f-d57550cc96cc" xsi:nil="true"/>
    <CSXHash xmlns="4873beb7-5857-4685-be1f-d57550cc96cc" xsi:nil="true"/>
    <DirectSourceMarket xmlns="4873beb7-5857-4685-be1f-d57550cc96cc" xsi:nil="true"/>
    <PrimaryImageGen xmlns="4873beb7-5857-4685-be1f-d57550cc96cc">true</PrimaryImageGen>
    <PlannedPubDate xmlns="4873beb7-5857-4685-be1f-d57550cc96cc" xsi:nil="true"/>
    <CSXSubmissionMarket xmlns="4873beb7-5857-4685-be1f-d57550cc96cc" xsi:nil="true"/>
    <Downloads xmlns="4873beb7-5857-4685-be1f-d57550cc96cc">0</Downloads>
    <ArtSampleDocs xmlns="4873beb7-5857-4685-be1f-d57550cc96cc" xsi:nil="true"/>
    <TrustLevel xmlns="4873beb7-5857-4685-be1f-d57550cc96cc">1 Microsoft Managed Content</TrustLevel>
    <BlockPublish xmlns="4873beb7-5857-4685-be1f-d57550cc96cc">false</BlockPublish>
    <TPLaunchHelpLinkType xmlns="4873beb7-5857-4685-be1f-d57550cc96cc">Template</TPLaunchHelpLinkType>
    <LocalizationTagsTaxHTField0 xmlns="4873beb7-5857-4685-be1f-d57550cc96cc">
      <Terms xmlns="http://schemas.microsoft.com/office/infopath/2007/PartnerControls"/>
    </LocalizationTagsTaxHTField0>
    <BusinessGroup xmlns="4873beb7-5857-4685-be1f-d57550cc96cc" xsi:nil="true"/>
    <Providers xmlns="4873beb7-5857-4685-be1f-d57550cc96cc" xsi:nil="true"/>
    <TemplateTemplateType xmlns="4873beb7-5857-4685-be1f-d57550cc96cc">PowerPoint Presentation Template</TemplateTemplateType>
    <TimesCloned xmlns="4873beb7-5857-4685-be1f-d57550cc96cc" xsi:nil="true"/>
    <TPAppVersion xmlns="4873beb7-5857-4685-be1f-d57550cc96cc" xsi:nil="true"/>
    <VoteCount xmlns="4873beb7-5857-4685-be1f-d57550cc96cc" xsi:nil="true"/>
    <AverageRating xmlns="4873beb7-5857-4685-be1f-d57550cc96cc" xsi:nil="true"/>
    <FeatureTagsTaxHTField0 xmlns="4873beb7-5857-4685-be1f-d57550cc96cc">
      <Terms xmlns="http://schemas.microsoft.com/office/infopath/2007/PartnerControls"/>
    </FeatureTagsTaxHTField0>
    <Provider xmlns="4873beb7-5857-4685-be1f-d57550cc96cc" xsi:nil="true"/>
    <UACurrentWords xmlns="4873beb7-5857-4685-be1f-d57550cc96cc" xsi:nil="true"/>
    <AssetId xmlns="4873beb7-5857-4685-be1f-d57550cc96cc">TP103460417</AssetId>
    <TPClientViewer xmlns="4873beb7-5857-4685-be1f-d57550cc96cc" xsi:nil="true"/>
    <DSATActionTaken xmlns="4873beb7-5857-4685-be1f-d57550cc96cc" xsi:nil="true"/>
    <APEditor xmlns="4873beb7-5857-4685-be1f-d57550cc96cc">
      <UserInfo>
        <DisplayName/>
        <AccountId xsi:nil="true"/>
        <AccountType/>
      </UserInfo>
    </APEditor>
    <TPInstallLocation xmlns="4873beb7-5857-4685-be1f-d57550cc96cc" xsi:nil="true"/>
    <OOCacheId xmlns="4873beb7-5857-4685-be1f-d57550cc96cc" xsi:nil="true"/>
    <IsDeleted xmlns="4873beb7-5857-4685-be1f-d57550cc96cc">false</IsDeleted>
    <PublishTargets xmlns="4873beb7-5857-4685-be1f-d57550cc96cc">OfficeOnlineVNext</PublishTargets>
    <ApprovalLog xmlns="4873beb7-5857-4685-be1f-d57550cc96cc" xsi:nil="true"/>
    <BugNumber xmlns="4873beb7-5857-4685-be1f-d57550cc96cc" xsi:nil="true"/>
    <CrawlForDependencies xmlns="4873beb7-5857-4685-be1f-d57550cc96cc">false</CrawlForDependencies>
    <InternalTagsTaxHTField0 xmlns="4873beb7-5857-4685-be1f-d57550cc96cc">
      <Terms xmlns="http://schemas.microsoft.com/office/infopath/2007/PartnerControls"/>
    </InternalTagsTaxHTField0>
    <LastHandOff xmlns="4873beb7-5857-4685-be1f-d57550cc96cc" xsi:nil="true"/>
    <Milestone xmlns="4873beb7-5857-4685-be1f-d57550cc96cc" xsi:nil="true"/>
    <OriginalRelease xmlns="4873beb7-5857-4685-be1f-d57550cc96cc">15</OriginalRelease>
    <RecommendationsModifier xmlns="4873beb7-5857-4685-be1f-d57550cc96cc" xsi:nil="true"/>
    <ScenarioTagsTaxHTField0 xmlns="4873beb7-5857-4685-be1f-d57550cc96cc">
      <Terms xmlns="http://schemas.microsoft.com/office/infopath/2007/PartnerControls"/>
    </ScenarioTagsTaxHTField0>
    <UANotes xmlns="4873beb7-5857-4685-be1f-d57550cc96cc" xsi:nil="true"/>
  </documentManagement>
</p:properties>
</file>

<file path=customXml/itemProps1.xml><?xml version="1.0" encoding="utf-8"?>
<ds:datastoreItem xmlns:ds="http://schemas.openxmlformats.org/officeDocument/2006/customXml" ds:itemID="{100AC149-8447-4BE5-88C7-DBE24EA73E83}">
  <ds:schemaRefs>
    <ds:schemaRef ds:uri="http://schemas.microsoft.com/sharepoint/v3/contenttype/forms"/>
  </ds:schemaRefs>
</ds:datastoreItem>
</file>

<file path=customXml/itemProps2.xml><?xml version="1.0" encoding="utf-8"?>
<ds:datastoreItem xmlns:ds="http://schemas.openxmlformats.org/officeDocument/2006/customXml" ds:itemID="{79EEAAAD-F811-4325-83A2-D14EDE05FBF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873beb7-5857-4685-be1f-d57550cc96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0D1C9B0-FE26-433B-8E1A-54CCDFA4EB1D}">
  <ds:schemaRefs>
    <ds:schemaRef ds:uri="http://schemas.microsoft.com/office/2006/metadata/properties"/>
    <ds:schemaRef ds:uri="http://schemas.microsoft.com/office/infopath/2007/PartnerControls"/>
    <ds:schemaRef ds:uri="4873beb7-5857-4685-be1f-d57550cc96cc"/>
  </ds:schemaRefs>
</ds:datastoreItem>
</file>

<file path=docProps/app.xml><?xml version="1.0" encoding="utf-8"?>
<Properties xmlns="http://schemas.openxmlformats.org/officeDocument/2006/extended-properties" xmlns:vt="http://schemas.openxmlformats.org/officeDocument/2006/docPropsVTypes">
  <Template>Medical presentation design slides</Template>
  <TotalTime>9351</TotalTime>
  <Words>3477</Words>
  <Application>Microsoft Office PowerPoint</Application>
  <PresentationFormat>Widescreen</PresentationFormat>
  <Paragraphs>315</Paragraphs>
  <Slides>37</Slides>
  <Notes>1</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37</vt:i4>
      </vt:variant>
    </vt:vector>
  </HeadingPairs>
  <TitlesOfParts>
    <vt:vector size="48" baseType="lpstr">
      <vt:lpstr>Arial</vt:lpstr>
      <vt:lpstr>Calibri</vt:lpstr>
      <vt:lpstr>LiberationSerif</vt:lpstr>
      <vt:lpstr>LiberationSerif-Bold</vt:lpstr>
      <vt:lpstr>LiberationSerif-BoldItalic</vt:lpstr>
      <vt:lpstr>LiberationSerif-Italic</vt:lpstr>
      <vt:lpstr>Times New Roman</vt:lpstr>
      <vt:lpstr>Wingdings</vt:lpstr>
      <vt:lpstr>Wingdings 2</vt:lpstr>
      <vt:lpstr>Wingdings 3</vt:lpstr>
      <vt:lpstr>Medical design template</vt:lpstr>
      <vt:lpstr>Lecture 5. - Krebs cycle - Oxidative phosphorylation - Metabolism, anabolic and catabolic processes Sources and fate of acetyl-CoA a - Oxido-reduction processes, energy-rich compounds - respiratory chain, synthesis of ATP. </vt:lpstr>
      <vt:lpstr>Metabolism, anabolic and catabolic processes</vt:lpstr>
      <vt:lpstr>PowerPoint Presentation</vt:lpstr>
      <vt:lpstr>PowerPoint Presentation</vt:lpstr>
      <vt:lpstr>Amphibolic Intermediates Play Dual Roles</vt:lpstr>
      <vt:lpstr>ENERGY STORAGE IN ATP</vt:lpstr>
      <vt:lpstr>ACETYL CoA – THE CROSSROADS</vt:lpstr>
      <vt:lpstr>ACETYL CoA FROM OXIDATION OF FATTY ACIDS</vt:lpstr>
      <vt:lpstr>ACETYL CoA FROM GLUCOSE FOR FATTY ACID SYNTHESIS</vt:lpstr>
      <vt:lpstr>Energy rich compounds</vt:lpstr>
      <vt:lpstr>PowerPoint Presentation</vt:lpstr>
      <vt:lpstr>PowerPoint Presentation</vt:lpstr>
      <vt:lpstr>PowerPoint Presentation</vt:lpstr>
      <vt:lpstr>PowerPoint Presentation</vt:lpstr>
      <vt:lpstr>KREBS CYCLE - HARPER</vt:lpstr>
      <vt:lpstr>PowerPoint Presentation</vt:lpstr>
      <vt:lpstr>PowerPoint Presentation</vt:lpstr>
      <vt:lpstr>PowerPoint Presentation</vt:lpstr>
      <vt:lpstr>PowerPoint Presentation</vt:lpstr>
      <vt:lpstr>PowerPoint Presentation</vt:lpstr>
      <vt:lpstr>Energy balance of Krebs cycle and it’s amphibolic character</vt:lpstr>
      <vt:lpstr>PowerPoint Presentation</vt:lpstr>
      <vt:lpstr>The Citric Acid Cycle Takes Part in Gluconeogenesis, Transamination, &amp; Deamination </vt:lpstr>
      <vt:lpstr>PowerPoint Presentation</vt:lpstr>
      <vt:lpstr>Regulation of the Citric Acid Cycle Depends Primarily on a Supply of Oxidized Cofactors</vt:lpstr>
      <vt:lpstr>PowerPoint Presentation</vt:lpstr>
      <vt:lpstr>The Respiratory Chain &amp; Oxidative Phosphorylation HARPER</vt:lpstr>
      <vt:lpstr>PowerPoint Presentation</vt:lpstr>
      <vt:lpstr>PowerPoint Presentation</vt:lpstr>
      <vt:lpstr>PowerPoint Presentation</vt:lpstr>
      <vt:lpstr>PowerPoint Presentation</vt:lpstr>
      <vt:lpstr>Complex IV</vt:lpstr>
      <vt:lpstr>PROTON GRADIENT</vt:lpstr>
      <vt:lpstr>ATP synthase</vt:lpstr>
      <vt:lpstr>PowerPoint Presentation</vt:lpstr>
      <vt:lpstr>Oxidoreduction Reactions</vt:lpstr>
      <vt:lpstr>Usefull links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Lecture 5. - Krebs cycle - Oxidative phosphorylation - Metabolism, anabolic and catabolic processes Sources and fate of acetyl-CoA a - Oxido-reduction processes, energy-rich compounds - respiratory chain, synthesis of ATP.</dc:title>
  <dc:creator>Ivana Nikolić</dc:creator>
  <cp:lastModifiedBy>Marina Mitrović</cp:lastModifiedBy>
  <cp:revision>37</cp:revision>
  <dcterms:created xsi:type="dcterms:W3CDTF">2023-08-08T11:01:05Z</dcterms:created>
  <dcterms:modified xsi:type="dcterms:W3CDTF">2023-08-21T07:49:33Z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0x0101006EDDDB5EE6D98C44930B742096920B300400F5B6D36B3EF94B4E9A635CDF2A18F5B8</vt:lpwstr>
  </property>
  <property fmtid="{D5CDD505-2E9C-101B-9397-08002B2CF9AE}" pid="3" name="Order">
    <vt:r8>74064500</vt:r8>
  </property>
  <property fmtid="{D5CDD505-2E9C-101B-9397-08002B2CF9AE}" pid="4" name="HiddenCategoryTags">
    <vt:lpwstr/>
  </property>
  <property fmtid="{D5CDD505-2E9C-101B-9397-08002B2CF9AE}" pid="5" name="InternalTags">
    <vt:lpwstr/>
  </property>
  <property fmtid="{D5CDD505-2E9C-101B-9397-08002B2CF9AE}" pid="6" name="FeatureTags">
    <vt:lpwstr/>
  </property>
  <property fmtid="{D5CDD505-2E9C-101B-9397-08002B2CF9AE}" pid="7" name="LocalizationTags">
    <vt:lpwstr/>
  </property>
  <property fmtid="{D5CDD505-2E9C-101B-9397-08002B2CF9AE}" pid="8" name="CategoryTags">
    <vt:lpwstr/>
  </property>
  <property fmtid="{D5CDD505-2E9C-101B-9397-08002B2CF9AE}" pid="9" name="Applications">
    <vt:lpwstr/>
  </property>
  <property fmtid="{D5CDD505-2E9C-101B-9397-08002B2CF9AE}" pid="10" name="CampaignTags">
    <vt:lpwstr/>
  </property>
  <property fmtid="{D5CDD505-2E9C-101B-9397-08002B2CF9AE}" pid="11" name="ScenarioTags">
    <vt:lpwstr/>
  </property>
</Properties>
</file>